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465" r:id="rId5"/>
    <p:sldId id="490" r:id="rId6"/>
    <p:sldId id="435" r:id="rId7"/>
    <p:sldId id="491" r:id="rId8"/>
    <p:sldId id="492" r:id="rId9"/>
    <p:sldId id="493" r:id="rId10"/>
    <p:sldId id="494" r:id="rId11"/>
    <p:sldId id="495" r:id="rId12"/>
    <p:sldId id="496" r:id="rId13"/>
    <p:sldId id="489" r:id="rId14"/>
    <p:sldId id="498" r:id="rId15"/>
    <p:sldId id="497" r:id="rId16"/>
    <p:sldId id="499" r:id="rId17"/>
    <p:sldId id="500" r:id="rId18"/>
    <p:sldId id="366" r:id="rId19"/>
  </p:sldIdLst>
  <p:sldSz cx="13716000" cy="10287000"/>
  <p:notesSz cx="6858000" cy="9144000"/>
  <p:embeddedFontLst>
    <p:embeddedFont>
      <p:font typeface="Microsoft Sans Serif" panose="020B0604020202020204" pitchFamily="3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Житкова" initials="ІЖ" lastIdx="1" clrIdx="0">
    <p:extLst>
      <p:ext uri="{19B8F6BF-5375-455C-9EA6-DF929625EA0E}">
        <p15:presenceInfo xmlns:p15="http://schemas.microsoft.com/office/powerpoint/2012/main" userId="S::izhytkova@expertus.media::02c1cb7d-dbcc-4513-a1df-923b8c56de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 autoAdjust="0"/>
    <p:restoredTop sz="91885" autoAdjust="0"/>
  </p:normalViewPr>
  <p:slideViewPr>
    <p:cSldViewPr>
      <p:cViewPr varScale="1">
        <p:scale>
          <a:sx n="51" d="100"/>
          <a:sy n="51" d="100"/>
        </p:scale>
        <p:origin x="864" y="62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25C3E-5D06-4F78-82D7-9C8969FAA236}" type="datetimeFigureOut">
              <a:rPr lang="uk-UA" smtClean="0"/>
              <a:t>25.06.2024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9EEF5-5E71-4C64-937E-70F1C138E9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44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EEF5-5E71-4C64-937E-70F1C138E9B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81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EEF5-5E71-4C64-937E-70F1C138E9B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12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41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41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3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3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3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73053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435103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3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3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3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892154" y="1866901"/>
            <a:ext cx="12061846" cy="7134225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3CCE307-6D4E-46AA-A42F-CBB4FF800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285874"/>
            <a:ext cx="12823845" cy="5762626"/>
          </a:xfrm>
        </p:spPr>
        <p:txBody>
          <a:bodyPr>
            <a:noAutofit/>
          </a:bodyPr>
          <a:lstStyle/>
          <a:p>
            <a:pPr algn="l"/>
            <a:r>
              <a:rPr lang="uk-UA" sz="6600" b="1" dirty="0">
                <a:solidFill>
                  <a:schemeClr val="accent1">
                    <a:lumMod val="75000"/>
                  </a:schemeClr>
                </a:solidFill>
              </a:rPr>
              <a:t>ЯК ОФОРМИТИ ВІДСТРОЧКУ ПРАЦІВНИКАМ ПІДПРИЄМСТВА:</a:t>
            </a:r>
            <a:br>
              <a:rPr lang="uk-UA" sz="6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6600" b="1" dirty="0">
                <a:solidFill>
                  <a:schemeClr val="accent1">
                    <a:lumMod val="75000"/>
                  </a:schemeClr>
                </a:solidFill>
              </a:rPr>
              <a:t>алгоритм і судова практика</a:t>
            </a:r>
            <a:br>
              <a:rPr lang="uk-UA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6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uk-UA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C49105A2-88F6-B9A3-D1A9-6D1B5769B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299" y="6515102"/>
            <a:ext cx="11963401" cy="2686050"/>
          </a:xfrm>
        </p:spPr>
        <p:txBody>
          <a:bodyPr>
            <a:normAutofit/>
          </a:bodyPr>
          <a:lstStyle/>
          <a:p>
            <a:pPr algn="l"/>
            <a:endParaRPr lang="uk-UA" dirty="0">
              <a:solidFill>
                <a:schemeClr val="tx1"/>
              </a:solidFill>
            </a:endParaRPr>
          </a:p>
          <a:p>
            <a:pPr algn="l"/>
            <a:endParaRPr lang="uk-UA" sz="2700" dirty="0">
              <a:solidFill>
                <a:schemeClr val="tx1"/>
              </a:solidFill>
            </a:endParaRPr>
          </a:p>
          <a:p>
            <a:pPr algn="l"/>
            <a:r>
              <a:rPr lang="uk-UA" sz="2700" dirty="0">
                <a:solidFill>
                  <a:schemeClr val="tx1"/>
                </a:solidFill>
              </a:rPr>
              <a:t>Спікер: Леся Лавренюк</a:t>
            </a:r>
          </a:p>
          <a:p>
            <a:pPr algn="l"/>
            <a:r>
              <a:rPr lang="uk-UA" sz="2700" dirty="0">
                <a:solidFill>
                  <a:schemeClr val="tx1"/>
                </a:solidFill>
              </a:rPr>
              <a:t>Адвокат,</a:t>
            </a:r>
          </a:p>
          <a:p>
            <a:pPr algn="l"/>
            <a:r>
              <a:rPr lang="uk-UA" sz="2700" dirty="0">
                <a:solidFill>
                  <a:schemeClr val="tx1"/>
                </a:solidFill>
              </a:rPr>
              <a:t>сертифікований експерт із військового обліку</a:t>
            </a:r>
          </a:p>
          <a:p>
            <a:pPr algn="l"/>
            <a:endParaRPr lang="uk-UA" sz="2700" dirty="0">
              <a:solidFill>
                <a:schemeClr val="tx1"/>
              </a:solidFill>
            </a:endParaRPr>
          </a:p>
          <a:p>
            <a:pPr algn="l"/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3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26976-4BC1-0FDE-FDEB-58854D272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92BB3-7663-41B7-A6E0-929B684E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0074"/>
            <a:ext cx="10915650" cy="857250"/>
          </a:xfrm>
        </p:spPr>
        <p:txBody>
          <a:bodyPr>
            <a:normAutofit fontScale="90000"/>
          </a:bodyPr>
          <a:lstStyle/>
          <a:p>
            <a:r>
              <a:rPr lang="uk-UA" sz="3600" b="1" i="1" dirty="0">
                <a:solidFill>
                  <a:schemeClr val="accent1">
                    <a:lumMod val="75000"/>
                  </a:schemeClr>
                </a:solidFill>
              </a:rPr>
              <a:t>БРОНЮВАННЯ - ЧИ ЗАВЖДИ БУДЕ СПЕЦІАЛЬНИЙ ВІЙСЬКОВИЙ ОБЛІК</a:t>
            </a:r>
            <a:endParaRPr lang="uk-UA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5ABFA-0399-2559-00D0-B1F6BFF5B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71701"/>
            <a:ext cx="12496800" cy="7086599"/>
          </a:xfrm>
        </p:spPr>
        <p:txBody>
          <a:bodyPr>
            <a:norm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Відстрочка</a:t>
            </a:r>
            <a:r>
              <a:rPr kumimoji="0" lang="uk-UA" b="1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uk-UA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заброньованим</a:t>
            </a:r>
            <a:r>
              <a:rPr kumimoji="0" lang="uk-UA" b="1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uk-UA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працівникам</a:t>
            </a:r>
            <a:r>
              <a:rPr kumimoji="0" lang="uk-UA" b="1" i="0" u="none" strike="noStrike" kern="1200" cap="none" spc="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uk-UA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надається</a:t>
            </a:r>
            <a:r>
              <a:rPr kumimoji="0" lang="uk-UA" b="1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uk-UA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за</a:t>
            </a:r>
            <a:r>
              <a:rPr kumimoji="0" lang="uk-UA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uk-UA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умови</a:t>
            </a:r>
            <a:r>
              <a:rPr kumimoji="0" lang="uk-UA" i="0" u="none" strike="noStrike" kern="1200" cap="none" spc="5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uk-UA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їх</a:t>
            </a:r>
            <a:r>
              <a:rPr kumimoji="0" lang="uk-UA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uk-UA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взяття </a:t>
            </a:r>
            <a:r>
              <a:rPr kumimoji="0" lang="uk-UA" i="0" u="none" strike="noStrike" kern="1200" cap="none" spc="-484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uk-UA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на</a:t>
            </a:r>
            <a:r>
              <a:rPr kumimoji="0" lang="uk-UA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спеціальний</a:t>
            </a:r>
            <a:r>
              <a:rPr kumimoji="0" lang="uk-UA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uk-UA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військовий</a:t>
            </a:r>
            <a:r>
              <a:rPr kumimoji="0" lang="uk-UA" i="0" u="none" strike="noStrike" kern="1200" cap="none" spc="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uk-UA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облік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spc="-15" dirty="0">
              <a:solidFill>
                <a:prstClr val="black"/>
              </a:solidFill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Постанова №76 (стара)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Підприємства у п’ятиденний строк з дня видачі військовозобов’язаному</a:t>
            </a:r>
            <a:r>
              <a:rPr lang="uk-UA" spc="-15" dirty="0">
                <a:solidFill>
                  <a:prstClr val="black"/>
                </a:solidFill>
                <a:cs typeface="Arial"/>
              </a:rPr>
              <a:t> витягу з Наказу Мінекономіки </a:t>
            </a:r>
            <a:r>
              <a:rPr kumimoji="0" lang="uk-UA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надсилають повідомлення про бронювання військовозобов’язаного   для зарахування його на спеціальний  військовий облік до ТЦК, де військовозобов’язаний перебуває на військовому обліку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1" i="0" u="none" strike="noStrike" kern="1200" cap="none" spc="-15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Постанова №560 (нова)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i="0" u="none" strike="noStrike" kern="1200" cap="none" spc="-15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Що подає роботодавець до ТЦК: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- клопотання керівника щодо  оформлення відстрочки від призову;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- Витяг з Наказу Мінекономіки  про бронювання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i="0" u="none" strike="noStrike" kern="1200" cap="none" spc="-15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Резерв+ дає змогу відстежити </a:t>
            </a:r>
            <a:r>
              <a:rPr kumimoji="0" lang="uk-UA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в реальному часі зарахування на  спеціальний  військовий облік   працівнику з відображенням кінцевого строку бронювання</a:t>
            </a:r>
            <a:endParaRPr lang="uk-UA" spc="-15" dirty="0">
              <a:solidFill>
                <a:prstClr val="black"/>
              </a:solidFill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i="0" u="none" strike="noStrike" kern="1200" cap="none" spc="-15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spc="-15" dirty="0">
                <a:solidFill>
                  <a:prstClr val="black"/>
                </a:solidFill>
                <a:cs typeface="Arial"/>
              </a:rPr>
              <a:t>Підстави для відмови </a:t>
            </a:r>
            <a:r>
              <a:rPr lang="uk-UA" spc="-15" dirty="0">
                <a:solidFill>
                  <a:prstClr val="black"/>
                </a:solidFill>
                <a:cs typeface="Arial"/>
              </a:rPr>
              <a:t>в постановці на спеціальний військовий облік це </a:t>
            </a:r>
            <a:r>
              <a:rPr kumimoji="0" lang="uk-UA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н</a:t>
            </a:r>
            <a:r>
              <a:rPr lang="uk-UA" spc="-15" dirty="0">
                <a:solidFill>
                  <a:prstClr val="black"/>
                </a:solidFill>
                <a:cs typeface="Arial"/>
              </a:rPr>
              <a:t>е відповідність: ВОС; </a:t>
            </a:r>
            <a:r>
              <a:rPr kumimoji="0" lang="uk-UA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ПІБ; дати народження військовозобов’язаного, назви підприємства</a:t>
            </a:r>
          </a:p>
          <a:p>
            <a:pPr marL="355600" marR="5080" lvl="0" indent="-34290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uk-UA" i="0" u="none" strike="noStrike" kern="1200" cap="none" spc="-15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b="1" spc="-15" dirty="0">
                <a:solidFill>
                  <a:prstClr val="black"/>
                </a:solidFill>
                <a:cs typeface="Arial"/>
              </a:rPr>
              <a:t>Кого НЕ забронюємо</a:t>
            </a:r>
            <a:r>
              <a:rPr lang="uk-UA" spc="-15" dirty="0">
                <a:solidFill>
                  <a:prstClr val="black"/>
                </a:solidFill>
                <a:cs typeface="Arial"/>
              </a:rPr>
              <a:t>: </a:t>
            </a:r>
          </a:p>
          <a:p>
            <a:pPr marL="355600" marR="5080" lvl="0" indent="-34290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pc="-15" dirty="0">
                <a:solidFill>
                  <a:prstClr val="black"/>
                </a:solidFill>
                <a:cs typeface="Arial"/>
              </a:rPr>
              <a:t>призовників та резервістів</a:t>
            </a:r>
          </a:p>
          <a:p>
            <a:pPr marL="355600" marR="5080" lvl="0" indent="-34290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pc="-15" dirty="0">
                <a:solidFill>
                  <a:prstClr val="black"/>
                </a:solidFill>
                <a:cs typeface="Arial"/>
              </a:rPr>
              <a:t>п</a:t>
            </a:r>
            <a:r>
              <a:rPr kumimoji="0" lang="uk-UA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рацівників з неактуальними ВОС та ВОД</a:t>
            </a:r>
          </a:p>
          <a:p>
            <a:pPr marL="355600" marR="5080" lvl="0" indent="-34290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тих, хто має відстрочку за іншими підставами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uk-UA" i="0" u="none" strike="noStrike" kern="1200" cap="none" spc="-15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52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D5C03-2353-3E3C-5763-D0FE277A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74638"/>
            <a:ext cx="10934700" cy="1143000"/>
          </a:xfrm>
        </p:spPr>
        <p:txBody>
          <a:bodyPr>
            <a:normAutofit/>
          </a:bodyPr>
          <a:lstStyle/>
          <a:p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</a:rPr>
              <a:t>ТЕРМІН ДІЇ ВІДСТРОЧКИ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CBEFC5-3255-5796-0FB2-AAA29224F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600203"/>
            <a:ext cx="13068300" cy="7277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/>
              <a:t>Термін дії відстрочки від призову </a:t>
            </a:r>
            <a:r>
              <a:rPr lang="uk-UA" dirty="0"/>
              <a:t>-  </a:t>
            </a:r>
            <a:r>
              <a:rPr lang="uk-UA" b="1" dirty="0"/>
              <a:t>на строк дії відповідних законних підстав</a:t>
            </a:r>
            <a:r>
              <a:rPr lang="uk-UA" dirty="0"/>
              <a:t>, але </a:t>
            </a:r>
            <a:r>
              <a:rPr lang="uk-UA" b="1" dirty="0"/>
              <a:t>не більш як на строк проведення мобілізації</a:t>
            </a:r>
            <a:r>
              <a:rPr lang="uk-UA" dirty="0"/>
              <a:t>, встановлений Указом Президента України. </a:t>
            </a:r>
          </a:p>
          <a:p>
            <a:pPr marL="0" indent="0">
              <a:buNone/>
            </a:pPr>
            <a:r>
              <a:rPr lang="uk-UA" dirty="0"/>
              <a:t>У </a:t>
            </a:r>
            <a:r>
              <a:rPr lang="uk-UA" b="1" dirty="0"/>
              <a:t>разі продовження строку проведення мобілізації </a:t>
            </a:r>
            <a:r>
              <a:rPr lang="uk-UA" dirty="0"/>
              <a:t>перевірка підстав у військовозобов’язаного на відстрочку від призову на військову службу під час мобілізації, крім підстав, зазначених у пункті 2 частини першої, пунктах 3, 4, 5 частини третьої статті 23 Закону України “Про мобілізаційну підготовку та мобілізацію”, здійснюється за допомогою Реєстру «Оберіг»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/>
              <a:t>Для продовження строку дії відстрочки </a:t>
            </a:r>
            <a:r>
              <a:rPr lang="uk-UA" dirty="0"/>
              <a:t>від призову на військову службу під час мобілізації, на особливий період </a:t>
            </a:r>
            <a:r>
              <a:rPr lang="uk-UA" b="1" dirty="0"/>
              <a:t>військовозобов’язаний</a:t>
            </a:r>
            <a:r>
              <a:rPr lang="uk-UA" dirty="0"/>
              <a:t> </a:t>
            </a:r>
            <a:r>
              <a:rPr lang="uk-UA" b="1" dirty="0"/>
              <a:t>після  видання </a:t>
            </a:r>
            <a:r>
              <a:rPr lang="uk-UA" dirty="0"/>
              <a:t>Указу Президента України про продовження строку проведення мобілізації </a:t>
            </a:r>
            <a:r>
              <a:rPr lang="uk-UA" b="1" dirty="0"/>
              <a:t>подає (надсилає) </a:t>
            </a:r>
            <a:r>
              <a:rPr lang="uk-UA" dirty="0"/>
              <a:t>на розгляд </a:t>
            </a:r>
            <a:r>
              <a:rPr lang="uk-UA" b="1" dirty="0"/>
              <a:t>комісії заяву у паперовій або електронній формі,</a:t>
            </a:r>
            <a:r>
              <a:rPr lang="uk-UA" dirty="0"/>
              <a:t> зокрема, </a:t>
            </a:r>
            <a:r>
              <a:rPr lang="uk-UA" b="1" dirty="0"/>
              <a:t>у разі технічної реалізації засобами електронного кабінету призовника,</a:t>
            </a:r>
            <a:r>
              <a:rPr lang="uk-UA" dirty="0"/>
              <a:t> військовозобов’язаного, резервіста.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/>
              <a:t>У разі неможливості провести перевірку </a:t>
            </a:r>
            <a:r>
              <a:rPr lang="uk-UA" dirty="0"/>
              <a:t>у військовозобов’язаного підстав для відстрочки від призову на військову службу під час мобілізації за допомогою Реєстру «Оберіг» ТЦК та СП повідомляє про необхідність надання відповідних підтвердних документів.</a:t>
            </a:r>
          </a:p>
        </p:txBody>
      </p:sp>
    </p:spTree>
    <p:extLst>
      <p:ext uri="{BB962C8B-B14F-4D97-AF65-F5344CB8AC3E}">
        <p14:creationId xmlns:p14="http://schemas.microsoft.com/office/powerpoint/2010/main" val="2018312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26976-4BC1-0FDE-FDEB-58854D272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92BB3-7663-41B7-A6E0-929B684E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0074"/>
            <a:ext cx="10915650" cy="857250"/>
          </a:xfrm>
        </p:spPr>
        <p:txBody>
          <a:bodyPr>
            <a:normAutofit fontScale="90000"/>
          </a:bodyPr>
          <a:lstStyle/>
          <a:p>
            <a:r>
              <a:rPr lang="uk-UA" sz="3600" b="1" i="1" dirty="0">
                <a:solidFill>
                  <a:schemeClr val="accent1">
                    <a:lumMod val="75000"/>
                  </a:schemeClr>
                </a:solidFill>
              </a:rPr>
              <a:t>ВИЯВИТИ ПІДСТАВИ ДЛЯ ВІСТРОЧКИ У ПРАЦІВНИКІВ – ТИХЕ ПОЛЮВАННЯ </a:t>
            </a:r>
            <a:endParaRPr lang="uk-UA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5ABFA-0399-2559-00D0-B1F6BFF5B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334" y="1333500"/>
            <a:ext cx="12496800" cy="8824053"/>
          </a:xfrm>
        </p:spPr>
        <p:txBody>
          <a:bodyPr>
            <a:no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1" i="0" u="none" strike="noStrike" kern="1200" cap="none" spc="-15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Ключ: 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допомога працівнику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Як допомогти працівнику: 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-     виявити підставу для відстрочки (задати потрібні питання)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-     надати зразки заяв на підставі уніфікованої форми</a:t>
            </a:r>
          </a:p>
          <a:p>
            <a:pPr marL="355600" marR="5080" lvl="0" indent="-34290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сфокусувати на основних документах (Додаток 5)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1" i="0" u="none" strike="noStrike" kern="1200" cap="none" spc="-15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Відстрочк</a:t>
            </a:r>
            <a:r>
              <a:rPr lang="uk-UA" b="1" spc="30" dirty="0">
                <a:solidFill>
                  <a:prstClr val="black"/>
                </a:solidFill>
                <a:cs typeface="Arial"/>
              </a:rPr>
              <a:t>у </a:t>
            </a:r>
            <a:r>
              <a:rPr kumimoji="0" lang="uk-UA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у</a:t>
            </a:r>
            <a:r>
              <a:rPr kumimoji="0" lang="uk-UA" b="1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uk-UA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працівників виявляємо:</a:t>
            </a:r>
          </a:p>
          <a:p>
            <a:pPr marL="355600" marR="5080" lvl="0" indent="-34290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при прийомі на роботу</a:t>
            </a:r>
          </a:p>
          <a:p>
            <a:pPr marL="355600" marR="5080" lvl="0" indent="-34290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під час трудових відносин,  що вже тривають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Способи опитування:</a:t>
            </a:r>
          </a:p>
          <a:p>
            <a:pPr marL="355600" marR="5080" lvl="0" indent="-34290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усне під час співбесіди</a:t>
            </a:r>
          </a:p>
          <a:p>
            <a:pPr marL="355600" marR="5080" lvl="0" indent="-34290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онлайн опитування (для прикладу за допомогою </a:t>
            </a:r>
            <a:r>
              <a:rPr lang="en-US" spc="-5" dirty="0">
                <a:solidFill>
                  <a:prstClr val="black"/>
                </a:solidFill>
                <a:cs typeface="Arial"/>
              </a:rPr>
              <a:t>Google 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форми)</a:t>
            </a:r>
          </a:p>
          <a:p>
            <a:pPr marL="355600" marR="5080" lvl="0" indent="-34290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Ключові питання, які потрібно задати: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1. Скільки Вам років: призовник до 25 р. (не має ВОД, а є приписне; строкова військова служба, військова кафедра)?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2. Ви одружені?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3. Чи є у Вас неповнолітні  діти? Скільки? Від І шлюбу, позашлюбні? Діти дружини від попередніх шлюбів? 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4. Чи є у Вас інвалідність І, ІІ, ІІІ гр.? Або у Вашої дружини?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5. Чи є у Вас дитина з інвалідністю до 18 р.?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7. Чи є у Ваших батьків інвалідність І-ІІ гр.?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8. Чи є у батьків Вашої дружини інвалідність І, ІІ гр.?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9. Чи наявні у Ваших батьків хвороби, що потребують стороннього догляду (висновок МСЕК або ЛЛК)?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10. Яка у Вас освіта? (загальна середня, професійно-технічна, вища)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11. Чи є Ви опікуном/усиновителем?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12. Чи є у Вас рідні, які загинули під час захисту Батьківщини з 22.02.2022 р. або під час проведення АТО?</a:t>
            </a: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uk-UA" sz="2000" spc="-5" dirty="0">
              <a:solidFill>
                <a:prstClr val="black"/>
              </a:solidFill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uk-UA" sz="2000" spc="-5" dirty="0">
              <a:solidFill>
                <a:prstClr val="black"/>
              </a:solidFill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uk-UA" sz="2000" spc="-5" dirty="0">
              <a:solidFill>
                <a:prstClr val="black"/>
              </a:solidFill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uk-UA" sz="2000" spc="-5" dirty="0">
              <a:solidFill>
                <a:prstClr val="black"/>
              </a:solidFill>
              <a:cs typeface="Arial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2000" i="0" u="none" strike="noStrike" kern="1200" cap="none" spc="-15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95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26976-4BC1-0FDE-FDEB-58854D272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92BB3-7663-41B7-A6E0-929B684E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0074"/>
            <a:ext cx="10915650" cy="857250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chemeClr val="accent1">
                    <a:lumMod val="75000"/>
                  </a:schemeClr>
                </a:solidFill>
              </a:rPr>
              <a:t>ПРАКТИЧНІ ПОРАДИ</a:t>
            </a:r>
            <a:endParaRPr lang="uk-UA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5ABFA-0399-2559-00D0-B1F6BFF5B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61" y="1790700"/>
            <a:ext cx="12496800" cy="8229600"/>
          </a:xfrm>
        </p:spPr>
        <p:txBody>
          <a:bodyPr>
            <a:norm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1" i="0" u="none" strike="noStrike" kern="1200" cap="none" spc="-15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uk-UA" i="0" u="none" strike="noStrike" kern="1200" cap="none" spc="-15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68972F4-5167-6555-E379-14F1B975F4A4}"/>
              </a:ext>
            </a:extLst>
          </p:cNvPr>
          <p:cNvSpPr txBox="1">
            <a:spLocks/>
          </p:cNvSpPr>
          <p:nvPr/>
        </p:nvSpPr>
        <p:spPr>
          <a:xfrm>
            <a:off x="609600" y="1462947"/>
            <a:ext cx="12496800" cy="822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Tx/>
              <a:buNone/>
              <a:defRPr/>
            </a:pPr>
            <a:endParaRPr lang="uk-UA" sz="2000" b="1" spc="-15" dirty="0">
              <a:solidFill>
                <a:prstClr val="black"/>
              </a:solidFill>
              <a:cs typeface="Arial"/>
            </a:endParaRP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Ключ: 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підстава, пакет документів, хвороби </a:t>
            </a: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endParaRPr lang="uk-UA" b="1" spc="-5" dirty="0">
              <a:solidFill>
                <a:prstClr val="black"/>
              </a:solidFill>
              <a:cs typeface="Arial"/>
            </a:endParaRP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Чим більше працівників оформить відстрочку за особистими підставами, тим більше військовозобов’язаних роботодавець зможе забронювати в межах встановленої квоти</a:t>
            </a: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Я працівник </a:t>
            </a:r>
            <a:r>
              <a:rPr lang="uk-UA" b="1" u="sng" spc="-5" dirty="0">
                <a:solidFill>
                  <a:prstClr val="black"/>
                </a:solidFill>
                <a:cs typeface="Arial"/>
              </a:rPr>
              <a:t>перед</a:t>
            </a:r>
            <a:r>
              <a:rPr lang="uk-UA" b="1" spc="-5" dirty="0">
                <a:solidFill>
                  <a:prstClr val="black"/>
                </a:solidFill>
                <a:cs typeface="Arial"/>
              </a:rPr>
              <a:t> відвідуванням ТЦК: </a:t>
            </a: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endParaRPr lang="uk-UA" b="1" spc="-5" dirty="0">
              <a:solidFill>
                <a:prstClr val="black"/>
              </a:solidFill>
              <a:cs typeface="Arial"/>
            </a:endParaRP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-    маю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 підставу для відстрочки </a:t>
            </a:r>
          </a:p>
          <a:p>
            <a:pPr marL="355600" marR="5080" indent="-342900" algn="just" defTabSz="914400">
              <a:lnSpc>
                <a:spcPts val="1939"/>
              </a:lnSpc>
              <a:spcBef>
                <a:spcPts val="345"/>
              </a:spcBef>
              <a:buFontTx/>
              <a:buChar char="-"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заповнив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 уніфіковану форму заяви</a:t>
            </a:r>
          </a:p>
          <a:p>
            <a:pPr marL="355600" marR="5080" indent="-342900" algn="just" defTabSz="914400">
              <a:lnSpc>
                <a:spcPts val="1939"/>
              </a:lnSpc>
              <a:spcBef>
                <a:spcPts val="345"/>
              </a:spcBef>
              <a:buFontTx/>
              <a:buChar char="-"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зібрав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 пакет підтверджуючих документів</a:t>
            </a:r>
          </a:p>
          <a:p>
            <a:pPr marL="355600" marR="5080" indent="-342900" algn="just" defTabSz="914400">
              <a:lnSpc>
                <a:spcPts val="1939"/>
              </a:lnSpc>
              <a:spcBef>
                <a:spcPts val="345"/>
              </a:spcBef>
              <a:buFontTx/>
              <a:buChar char="-"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у разі наявності </a:t>
            </a:r>
            <a:r>
              <a:rPr lang="uk-UA" spc="-5" dirty="0" err="1">
                <a:solidFill>
                  <a:prstClr val="black"/>
                </a:solidFill>
                <a:cs typeface="Arial"/>
              </a:rPr>
              <a:t>хвороб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 </a:t>
            </a:r>
            <a:r>
              <a:rPr lang="uk-UA" b="1" spc="-5" dirty="0">
                <a:solidFill>
                  <a:prstClr val="black"/>
                </a:solidFill>
                <a:cs typeface="Arial"/>
              </a:rPr>
              <a:t>залучився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 актуальними висновками про хвороби</a:t>
            </a:r>
          </a:p>
          <a:p>
            <a:pPr marL="355600" marR="5080" indent="-342900" algn="just" defTabSz="914400">
              <a:lnSpc>
                <a:spcPts val="1939"/>
              </a:lnSpc>
              <a:spcBef>
                <a:spcPts val="345"/>
              </a:spcBef>
              <a:buFontTx/>
              <a:buChar char="-"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направив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 заяву про надання відстрочки на адресу ТЦК та зберіг докази відправки</a:t>
            </a:r>
          </a:p>
          <a:p>
            <a:pPr marL="355600" marR="5080" indent="-342900" algn="just" defTabSz="914400">
              <a:lnSpc>
                <a:spcPts val="1939"/>
              </a:lnSpc>
              <a:spcBef>
                <a:spcPts val="345"/>
              </a:spcBef>
              <a:buFontTx/>
              <a:buChar char="-"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оновив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 персональні дані у встановленому порядку</a:t>
            </a:r>
          </a:p>
          <a:p>
            <a:pPr marL="355600" marR="5080" indent="-342900" algn="just" defTabSz="914400">
              <a:lnSpc>
                <a:spcPts val="1939"/>
              </a:lnSpc>
              <a:spcBef>
                <a:spcPts val="345"/>
              </a:spcBef>
              <a:buFontTx/>
              <a:buChar char="-"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з’явився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 до ТЦК де перебуваю на військовому обліку та подав заяву особисто з відміткою про вручення</a:t>
            </a:r>
          </a:p>
          <a:p>
            <a:pPr marL="355600" marR="5080" indent="-342900" algn="just" defTabSz="914400">
              <a:lnSpc>
                <a:spcPts val="1939"/>
              </a:lnSpc>
              <a:spcBef>
                <a:spcPts val="345"/>
              </a:spcBef>
              <a:buFontTx/>
              <a:buChar char="-"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очікую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 рішення комісії, а у випадку відмовного оскаржую таке рішення до суду  у встановлені строки</a:t>
            </a: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None/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endParaRPr lang="uk-UA" b="1" spc="-5" dirty="0">
              <a:solidFill>
                <a:prstClr val="black"/>
              </a:solidFill>
              <a:cs typeface="Arial"/>
            </a:endParaRP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endParaRPr lang="uk-UA" b="1" spc="-5" dirty="0">
              <a:solidFill>
                <a:prstClr val="black"/>
              </a:solidFill>
              <a:cs typeface="Arial"/>
            </a:endParaRP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Я представник роботодавця:</a:t>
            </a: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None/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355600" marR="5080" indent="-342900" algn="just" defTabSz="914400">
              <a:lnSpc>
                <a:spcPts val="1939"/>
              </a:lnSpc>
              <a:spcBef>
                <a:spcPts val="345"/>
              </a:spcBef>
              <a:buFontTx/>
              <a:buChar char="-"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маю готові  алгоритми дій, пам’ятки, зразки заяв</a:t>
            </a:r>
          </a:p>
          <a:p>
            <a:pPr marL="355600" marR="5080" indent="-342900" algn="just" defTabSz="914400">
              <a:lnSpc>
                <a:spcPts val="1939"/>
              </a:lnSpc>
              <a:spcBef>
                <a:spcPts val="345"/>
              </a:spcBef>
              <a:buFontTx/>
              <a:buChar char="-"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тримаю зв’язок з працівником на всіх стадіях взаємодії з ТЦК</a:t>
            </a:r>
          </a:p>
          <a:p>
            <a:pPr marL="355600" marR="5080" indent="-342900" algn="just" defTabSz="914400">
              <a:lnSpc>
                <a:spcPts val="1939"/>
              </a:lnSpc>
              <a:spcBef>
                <a:spcPts val="345"/>
              </a:spcBef>
              <a:buFontTx/>
              <a:buChar char="-"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отримую підтвердження про застосування  працівником відстрочки</a:t>
            </a:r>
            <a:endParaRPr lang="en-US" spc="-5" dirty="0">
              <a:solidFill>
                <a:prstClr val="black"/>
              </a:solidFill>
              <a:cs typeface="Arial"/>
            </a:endParaRP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None/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None/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355600" marR="5080" indent="-342900" algn="just" defTabSz="914400">
              <a:lnSpc>
                <a:spcPts val="1939"/>
              </a:lnSpc>
              <a:spcBef>
                <a:spcPts val="345"/>
              </a:spcBef>
              <a:buFontTx/>
              <a:buChar char="-"/>
              <a:defRPr/>
            </a:pPr>
            <a:endParaRPr lang="uk-UA" sz="2000" spc="-5" dirty="0">
              <a:solidFill>
                <a:prstClr val="black"/>
              </a:solidFill>
              <a:cs typeface="Arial"/>
            </a:endParaRP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endParaRPr lang="uk-UA" sz="2000" spc="-5" dirty="0">
              <a:solidFill>
                <a:prstClr val="black"/>
              </a:solidFill>
              <a:cs typeface="Arial"/>
            </a:endParaRP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endParaRPr lang="uk-UA" sz="2000" spc="-5" dirty="0">
              <a:solidFill>
                <a:prstClr val="black"/>
              </a:solidFill>
              <a:cs typeface="Arial"/>
            </a:endParaRPr>
          </a:p>
          <a:p>
            <a:pPr marL="355600" marR="5080" indent="-342900" algn="just" defTabSz="914400">
              <a:lnSpc>
                <a:spcPts val="1939"/>
              </a:lnSpc>
              <a:spcBef>
                <a:spcPts val="345"/>
              </a:spcBef>
              <a:buFontTx/>
              <a:buChar char="-"/>
              <a:defRPr/>
            </a:pPr>
            <a:endParaRPr lang="uk-UA" sz="2000" spc="-15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044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26976-4BC1-0FDE-FDEB-58854D272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92BB3-7663-41B7-A6E0-929B684E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95" y="419100"/>
            <a:ext cx="10915650" cy="857250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chemeClr val="accent1">
                    <a:lumMod val="75000"/>
                  </a:schemeClr>
                </a:solidFill>
              </a:rPr>
              <a:t>СУДОВА ПРАКТИКА</a:t>
            </a:r>
            <a:endParaRPr lang="uk-UA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5ABFA-0399-2559-00D0-B1F6BFF5B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61" y="1790700"/>
            <a:ext cx="12496800" cy="8229600"/>
          </a:xfrm>
        </p:spPr>
        <p:txBody>
          <a:bodyPr>
            <a:norm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1" i="0" u="none" strike="noStrike" kern="1200" cap="none" spc="-15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spc="-15" dirty="0">
              <a:solidFill>
                <a:prstClr val="black"/>
              </a:solidFill>
              <a:cs typeface="Arial"/>
            </a:endParaRPr>
          </a:p>
          <a:p>
            <a:pPr marL="12700" marR="5080" lvl="0" indent="0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spc="-15" dirty="0">
                <a:solidFill>
                  <a:prstClr val="black"/>
                </a:solidFill>
                <a:cs typeface="Arial"/>
              </a:rPr>
              <a:t>Щодо порядку подання заяв: </a:t>
            </a:r>
          </a:p>
          <a:p>
            <a:pPr marL="355600" marR="5080" lvl="0" indent="-342900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uk-UA" b="1" spc="-15" dirty="0">
                <a:solidFill>
                  <a:prstClr val="black"/>
                </a:solidFill>
                <a:cs typeface="Arial"/>
              </a:rPr>
              <a:t>заяву</a:t>
            </a:r>
            <a:r>
              <a:rPr lang="uk-UA" spc="-15" dirty="0">
                <a:solidFill>
                  <a:prstClr val="black"/>
                </a:solidFill>
                <a:cs typeface="Arial"/>
              </a:rPr>
              <a:t> про відстрочку особа </a:t>
            </a:r>
            <a:r>
              <a:rPr lang="uk-UA" b="1" spc="-15" dirty="0">
                <a:solidFill>
                  <a:prstClr val="black"/>
                </a:solidFill>
                <a:cs typeface="Arial"/>
              </a:rPr>
              <a:t>може подати поштою</a:t>
            </a:r>
            <a:r>
              <a:rPr lang="uk-UA" spc="-15" dirty="0">
                <a:solidFill>
                  <a:prstClr val="black"/>
                </a:solidFill>
                <a:cs typeface="Arial"/>
              </a:rPr>
              <a:t>. ТЦК та СП має розглянути заяву та надати або відстрочку, або відмову у наданні відстрочки (Рішення Черкаського Окружного адміністративного суду від  07 червня 2024 року, справа № 580/3541/24)</a:t>
            </a:r>
          </a:p>
          <a:p>
            <a:pPr marL="12700" marR="5080" lvl="0" indent="0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pc="-15" dirty="0">
              <a:solidFill>
                <a:prstClr val="black"/>
              </a:solidFill>
              <a:cs typeface="Arial"/>
            </a:endParaRPr>
          </a:p>
          <a:p>
            <a:pPr marL="355600" marR="5080" indent="-342900" defTabSz="914400">
              <a:lnSpc>
                <a:spcPts val="1939"/>
              </a:lnSpc>
              <a:spcBef>
                <a:spcPts val="345"/>
              </a:spcBef>
              <a:defRPr/>
            </a:pPr>
            <a:r>
              <a:rPr lang="uk-UA" b="1" spc="-15" dirty="0">
                <a:solidFill>
                  <a:prstClr val="black"/>
                </a:solidFill>
                <a:cs typeface="Arial"/>
              </a:rPr>
              <a:t>не передбачено обов`язку особистого</a:t>
            </a:r>
            <a:r>
              <a:rPr lang="uk-UA" spc="-15" dirty="0">
                <a:solidFill>
                  <a:prstClr val="black"/>
                </a:solidFill>
                <a:cs typeface="Arial"/>
              </a:rPr>
              <a:t> </a:t>
            </a:r>
            <a:r>
              <a:rPr lang="uk-UA" b="1" spc="-15" dirty="0">
                <a:solidFill>
                  <a:prstClr val="black"/>
                </a:solidFill>
                <a:cs typeface="Arial"/>
              </a:rPr>
              <a:t>відвідування</a:t>
            </a:r>
            <a:r>
              <a:rPr lang="uk-UA" spc="-15" dirty="0">
                <a:solidFill>
                  <a:prstClr val="black"/>
                </a:solidFill>
                <a:cs typeface="Arial"/>
              </a:rPr>
              <a:t> особою територіального центру комплектування та соціальної підтримки </a:t>
            </a:r>
            <a:r>
              <a:rPr lang="uk-UA" b="1" spc="-15" dirty="0">
                <a:solidFill>
                  <a:prstClr val="black"/>
                </a:solidFill>
                <a:cs typeface="Arial"/>
              </a:rPr>
              <a:t>для подання заяви та документів на відстрочку </a:t>
            </a:r>
            <a:r>
              <a:rPr lang="uk-UA" spc="-15" dirty="0">
                <a:solidFill>
                  <a:prstClr val="black"/>
                </a:solidFill>
                <a:cs typeface="Arial"/>
              </a:rPr>
              <a:t>від призову на військову службу під час мобілізації (Постанова П’ятого апеляційного адміністративного суду від 04 червня 2024 р., справа № 420/840/24)</a:t>
            </a:r>
          </a:p>
          <a:p>
            <a:pPr marL="355600" marR="5080" indent="-342900" defTabSz="914400">
              <a:lnSpc>
                <a:spcPts val="1939"/>
              </a:lnSpc>
              <a:spcBef>
                <a:spcPts val="345"/>
              </a:spcBef>
              <a:defRPr/>
            </a:pPr>
            <a:endParaRPr kumimoji="0" lang="uk-UA" i="0" u="none" strike="noStrike" kern="1200" cap="none" spc="-15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2700" marR="5080" lvl="0" indent="0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Щодо можливості скасування наказу про мобілізацію: </a:t>
            </a:r>
          </a:p>
          <a:p>
            <a:pPr marL="355600" marR="5080" indent="-342900" defTabSz="914400">
              <a:lnSpc>
                <a:spcPts val="1939"/>
              </a:lnSpc>
              <a:spcBef>
                <a:spcPts val="345"/>
              </a:spcBef>
              <a:defRPr/>
            </a:pPr>
            <a:r>
              <a:rPr lang="uk-UA" spc="-15" dirty="0">
                <a:solidFill>
                  <a:prstClr val="black"/>
                </a:solidFill>
                <a:cs typeface="Arial"/>
              </a:rPr>
              <a:t>а</a:t>
            </a:r>
            <a:r>
              <a:rPr kumimoji="0" lang="uk-UA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пеляційний </a:t>
            </a:r>
            <a:r>
              <a:rPr kumimoji="0" lang="uk-UA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суд визнав протиправним і скасував наказ начальника </a:t>
            </a:r>
            <a:r>
              <a:rPr kumimoji="0" lang="uk-UA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ТЦК та СП про мобілізацію та направлення для проходження військової служби військовозобов’язаного , який мав відстрочку. </a:t>
            </a:r>
            <a:r>
              <a:rPr lang="uk-UA" spc="-15" dirty="0">
                <a:solidFill>
                  <a:prstClr val="black"/>
                </a:solidFill>
                <a:cs typeface="Arial"/>
              </a:rPr>
              <a:t> </a:t>
            </a:r>
            <a:r>
              <a:rPr lang="uk-UA" b="1" spc="-15" dirty="0">
                <a:solidFill>
                  <a:prstClr val="black"/>
                </a:solidFill>
                <a:cs typeface="Arial"/>
              </a:rPr>
              <a:t>Як зазначено судом: 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не лише у військовозобов`язаного громадянина є обов`язок щодо повідомлення органів ТЦК про відповідне бронювання, а й органи ТЦК зобов`язані перевіряти та володіти інформацією щодо заброньованих осіб з метою недопущення протиправних дій щодо особи (Постанова Сьомого апеляційного адміністративного суду від 21 лютого 2024 року у справі №600/6799/23-а</a:t>
            </a:r>
          </a:p>
          <a:p>
            <a:pPr marL="355600" marR="5080" indent="-342900" defTabSz="914400">
              <a:lnSpc>
                <a:spcPts val="1939"/>
              </a:lnSpc>
              <a:spcBef>
                <a:spcPts val="345"/>
              </a:spcBef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355600" marR="5080" indent="-342900" defTabSz="914400">
              <a:lnSpc>
                <a:spcPts val="1939"/>
              </a:lnSpc>
              <a:spcBef>
                <a:spcPts val="345"/>
              </a:spcBef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12700" marR="5080" indent="0" defTabSz="914400">
              <a:lnSpc>
                <a:spcPts val="1939"/>
              </a:lnSpc>
              <a:spcBef>
                <a:spcPts val="345"/>
              </a:spcBef>
              <a:buNone/>
              <a:defRPr/>
            </a:pPr>
            <a:r>
              <a:rPr lang="uk-UA" spc="-5" dirty="0">
                <a:solidFill>
                  <a:prstClr val="black"/>
                </a:solidFill>
                <a:cs typeface="Arial"/>
              </a:rPr>
              <a:t>:</a:t>
            </a:r>
            <a:r>
              <a:rPr lang="uk-UA" b="1" spc="-5" dirty="0">
                <a:solidFill>
                  <a:prstClr val="black"/>
                </a:solidFill>
                <a:cs typeface="Arial"/>
              </a:rPr>
              <a:t>Щодо права на відстрочку:</a:t>
            </a: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355600" marR="5080" indent="-342900" defTabSz="914400">
              <a:lnSpc>
                <a:spcPts val="1939"/>
              </a:lnSpc>
              <a:spcBef>
                <a:spcPts val="345"/>
              </a:spcBef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право на відстрочку 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від призову на військову службу </a:t>
            </a:r>
            <a:r>
              <a:rPr lang="uk-UA" b="1" spc="-5" dirty="0">
                <a:solidFill>
                  <a:prstClr val="black"/>
                </a:solidFill>
                <a:cs typeface="Arial"/>
              </a:rPr>
              <a:t>повинно бути реалізоване 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військовозобов`язаним шляхом вчинення ним активних дій та оформлення його у відповідний спосіб уповноваженим органом (зокрема, районним територіальним центром комплектування та соціальної підтримки). При цьому реалізація такого  права може бути здійснена </a:t>
            </a:r>
            <a:r>
              <a:rPr lang="uk-UA" b="1" spc="-5" dirty="0">
                <a:solidFill>
                  <a:prstClr val="black"/>
                </a:solidFill>
                <a:cs typeface="Arial"/>
              </a:rPr>
              <a:t>лише до моменту набуття ним статусу військовослужбовця 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(Постанова Верховного  Суду від 11.04.2024 у справі №520/7954/22)</a:t>
            </a:r>
          </a:p>
          <a:p>
            <a:pPr marL="355600" marR="5080" indent="-342900" defTabSz="914400">
              <a:lnSpc>
                <a:spcPts val="1939"/>
              </a:lnSpc>
              <a:spcBef>
                <a:spcPts val="345"/>
              </a:spcBef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uk-UA" spc="-5" dirty="0">
              <a:solidFill>
                <a:prstClr val="black"/>
              </a:solidFill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uk-UA" spc="-15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A755ECE-7CAE-09C5-65FE-5CDD091A1D35}"/>
              </a:ext>
            </a:extLst>
          </p:cNvPr>
          <p:cNvSpPr txBox="1">
            <a:spLocks/>
          </p:cNvSpPr>
          <p:nvPr/>
        </p:nvSpPr>
        <p:spPr>
          <a:xfrm>
            <a:off x="609600" y="1462947"/>
            <a:ext cx="12496800" cy="822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Tx/>
              <a:buNone/>
              <a:defRPr/>
            </a:pPr>
            <a:endParaRPr lang="uk-UA" sz="2000" b="1" spc="-15" dirty="0">
              <a:solidFill>
                <a:prstClr val="black"/>
              </a:solidFill>
              <a:cs typeface="Arial"/>
            </a:endParaRP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r>
              <a:rPr lang="uk-UA" b="1" spc="-5" dirty="0">
                <a:solidFill>
                  <a:prstClr val="black"/>
                </a:solidFill>
                <a:cs typeface="Arial"/>
              </a:rPr>
              <a:t>Ключ: </a:t>
            </a:r>
            <a:r>
              <a:rPr lang="uk-UA" u="sng" spc="-5" dirty="0">
                <a:solidFill>
                  <a:prstClr val="black"/>
                </a:solidFill>
                <a:cs typeface="Arial"/>
              </a:rPr>
              <a:t>новий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 Порядок - </a:t>
            </a:r>
            <a:r>
              <a:rPr lang="uk-UA" u="sng" spc="-5" dirty="0">
                <a:solidFill>
                  <a:prstClr val="black"/>
                </a:solidFill>
                <a:cs typeface="Arial"/>
              </a:rPr>
              <a:t>стара</a:t>
            </a:r>
            <a:r>
              <a:rPr lang="uk-UA" spc="-5" dirty="0">
                <a:solidFill>
                  <a:prstClr val="black"/>
                </a:solidFill>
                <a:cs typeface="Arial"/>
              </a:rPr>
              <a:t> судова практика</a:t>
            </a:r>
          </a:p>
          <a:p>
            <a:pPr marL="12700" marR="5080" indent="0" algn="just" defTabSz="914400">
              <a:lnSpc>
                <a:spcPts val="1939"/>
              </a:lnSpc>
              <a:spcBef>
                <a:spcPts val="345"/>
              </a:spcBef>
              <a:buFont typeface="Arial" pitchFamily="34" charset="0"/>
              <a:buNone/>
              <a:defRPr/>
            </a:pPr>
            <a:endParaRPr lang="uk-UA" sz="2000" spc="-5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724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0F9659-BBE6-5813-7868-7055AEFC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486027"/>
            <a:ext cx="13087350" cy="7077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4800" b="1" dirty="0"/>
          </a:p>
          <a:p>
            <a:pPr marL="0" indent="0">
              <a:buNone/>
            </a:pPr>
            <a:endParaRPr lang="uk-UA" sz="4800" b="1" dirty="0"/>
          </a:p>
          <a:p>
            <a:pPr marL="0" indent="0" algn="ctr">
              <a:buNone/>
            </a:pP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  <a:endParaRPr lang="uk-UA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574487-3358-175E-2E6D-EFBE757C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44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EC73B-C165-E44A-714D-E6069BA3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76300"/>
            <a:ext cx="8801100" cy="1143000"/>
          </a:xfrm>
        </p:spPr>
        <p:txBody>
          <a:bodyPr>
            <a:normAutofit fontScale="90000"/>
          </a:bodyPr>
          <a:lstStyle/>
          <a:p>
            <a:br>
              <a:rPr lang="uk-UA" sz="3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3600" b="1" i="1" dirty="0">
                <a:solidFill>
                  <a:schemeClr val="accent1">
                    <a:lumMod val="75000"/>
                  </a:schemeClr>
                </a:solidFill>
              </a:rPr>
              <a:t>ГОВОРИМО ПРО ВАЖЛИВЕ</a:t>
            </a:r>
            <a:br>
              <a:rPr lang="uk-UA" sz="3600" b="1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36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uk-UA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4C06E4-9801-DDF9-6552-4D3A0697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628900"/>
            <a:ext cx="982980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/>
              <a:t>Поняття відстрочки та підстави її отримання 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800" dirty="0"/>
          </a:p>
          <a:p>
            <a:pPr marL="0" indent="0">
              <a:buNone/>
            </a:pPr>
            <a:r>
              <a:rPr lang="uk-UA" sz="2800" dirty="0"/>
              <a:t>Новий порядок оформлення відстрочок 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800" dirty="0"/>
          </a:p>
          <a:p>
            <a:pPr marL="0" indent="0">
              <a:buNone/>
            </a:pPr>
            <a:r>
              <a:rPr lang="uk-UA" sz="2800" dirty="0"/>
              <a:t>Порядок розгляду заяв про надання відстрочок комісією при ТЦК та СП та оскарження рішень комісії 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800" dirty="0"/>
          </a:p>
          <a:p>
            <a:pPr marL="0" indent="0">
              <a:buNone/>
            </a:pPr>
            <a:r>
              <a:rPr lang="uk-UA" sz="2800" dirty="0"/>
              <a:t>Практичні кейси та судова практика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002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0F9659-BBE6-5813-7868-7055AEFC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71701"/>
            <a:ext cx="12420600" cy="70866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uk-UA" dirty="0"/>
          </a:p>
          <a:p>
            <a:pPr marL="0" indent="0">
              <a:spcBef>
                <a:spcPts val="0"/>
              </a:spcBef>
              <a:buNone/>
            </a:pPr>
            <a:r>
              <a:rPr lang="uk-UA" b="1" dirty="0"/>
              <a:t>Відстрочка </a:t>
            </a:r>
            <a:r>
              <a:rPr lang="uk-UA" dirty="0"/>
              <a:t>- це відкладення виконання чогось на певний час</a:t>
            </a:r>
          </a:p>
          <a:p>
            <a:pPr>
              <a:spcBef>
                <a:spcPts val="0"/>
              </a:spcBef>
            </a:pPr>
            <a:endParaRPr lang="uk-UA" dirty="0"/>
          </a:p>
          <a:p>
            <a:pPr marL="0" indent="0">
              <a:spcBef>
                <a:spcPts val="0"/>
              </a:spcBef>
              <a:buNone/>
            </a:pPr>
            <a:r>
              <a:rPr lang="uk-UA" b="1" dirty="0"/>
              <a:t>Відстрочка від мобілізації </a:t>
            </a:r>
            <a:r>
              <a:rPr lang="uk-UA" dirty="0"/>
              <a:t>це:</a:t>
            </a:r>
          </a:p>
          <a:p>
            <a:pPr>
              <a:spcBef>
                <a:spcPts val="0"/>
              </a:spcBef>
            </a:pPr>
            <a:r>
              <a:rPr lang="uk-UA" dirty="0"/>
              <a:t>відстрочення виклику до військової служби в разі загрози національній безпеці або військових дій;</a:t>
            </a:r>
          </a:p>
          <a:p>
            <a:pPr>
              <a:spcBef>
                <a:spcPts val="0"/>
              </a:spcBef>
            </a:pPr>
            <a:r>
              <a:rPr lang="uk-UA" dirty="0"/>
              <a:t>офіційне рішення відповідних державних органів, яке дає певним категоріям громадян можливість не бути мобілізованим на військову службу та дозволяє громадянам реалізувати свої конституційні права (для </a:t>
            </a:r>
            <a:r>
              <a:rPr lang="uk-UA" dirty="0" err="1"/>
              <a:t>прикл</a:t>
            </a:r>
            <a:r>
              <a:rPr lang="uk-UA" dirty="0"/>
              <a:t>. право на освіту, а також у разі потреби встановити догляд за рідними та близькими, тощо)</a:t>
            </a:r>
          </a:p>
          <a:p>
            <a:pPr>
              <a:spcBef>
                <a:spcPts val="0"/>
              </a:spcBef>
            </a:pPr>
            <a:endParaRPr lang="uk-UA" b="1" dirty="0"/>
          </a:p>
          <a:p>
            <a:pPr marL="0" indent="0">
              <a:spcBef>
                <a:spcPts val="0"/>
              </a:spcBef>
              <a:buNone/>
            </a:pPr>
            <a:r>
              <a:rPr lang="uk-UA" b="1" dirty="0"/>
              <a:t>Відстрочку можуть отримати працівники</a:t>
            </a:r>
            <a:r>
              <a:rPr lang="uk-UA" dirty="0"/>
              <a:t>, які мають визначені Законом підстави у встановленому порядку</a:t>
            </a:r>
          </a:p>
          <a:p>
            <a:pPr>
              <a:spcBef>
                <a:spcPts val="0"/>
              </a:spcBef>
            </a:pPr>
            <a:endParaRPr lang="uk-UA" sz="2000" dirty="0"/>
          </a:p>
          <a:p>
            <a:pPr marL="0" indent="0">
              <a:spcBef>
                <a:spcPts val="0"/>
              </a:spcBef>
              <a:buNone/>
            </a:pPr>
            <a:r>
              <a:rPr lang="uk-UA" b="1" dirty="0"/>
              <a:t>Підстава</a:t>
            </a:r>
            <a:r>
              <a:rPr lang="uk-UA" dirty="0"/>
              <a:t>: ст. 23 Закону №3543 та Порядок №560</a:t>
            </a:r>
          </a:p>
          <a:p>
            <a:pPr>
              <a:spcBef>
                <a:spcPts val="0"/>
              </a:spcBef>
            </a:pPr>
            <a:endParaRPr lang="uk-UA" sz="5800" dirty="0"/>
          </a:p>
          <a:p>
            <a:pPr marL="0" indent="0">
              <a:spcBef>
                <a:spcPts val="0"/>
              </a:spcBef>
              <a:buNone/>
            </a:pPr>
            <a:endParaRPr lang="uk-UA" sz="12800" dirty="0"/>
          </a:p>
          <a:p>
            <a:pPr marL="0" indent="0">
              <a:spcBef>
                <a:spcPts val="0"/>
              </a:spcBef>
              <a:buNone/>
            </a:pPr>
            <a:endParaRPr lang="uk-UA" sz="128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F011C9-C713-4D5B-8DFA-799B92A0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5300"/>
            <a:ext cx="10915650" cy="857250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</a:rPr>
              <a:t>ПОНЯТТЯ ВІДСТРОЧКИ ВІД ПРИЗОВУ</a:t>
            </a:r>
          </a:p>
        </p:txBody>
      </p:sp>
    </p:spTree>
    <p:extLst>
      <p:ext uri="{BB962C8B-B14F-4D97-AF65-F5344CB8AC3E}">
        <p14:creationId xmlns:p14="http://schemas.microsoft.com/office/powerpoint/2010/main" val="264637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0F9659-BBE6-5813-7868-7055AEFC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67" y="1714500"/>
            <a:ext cx="12420600" cy="70866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/>
              <a:t>Ключ: </a:t>
            </a:r>
            <a:r>
              <a:rPr lang="uk-UA" dirty="0"/>
              <a:t>Герой України, звільнені з полону, посадові особи та державні службовці</a:t>
            </a:r>
          </a:p>
          <a:p>
            <a:pPr marL="0" indent="0">
              <a:spcBef>
                <a:spcPts val="0"/>
              </a:spcBef>
              <a:buNone/>
            </a:pPr>
            <a:endParaRPr lang="uk-UA" b="1" dirty="0"/>
          </a:p>
          <a:p>
            <a:pPr marL="0" indent="0">
              <a:spcBef>
                <a:spcPts val="0"/>
              </a:spcBef>
              <a:buNone/>
            </a:pPr>
            <a:r>
              <a:rPr lang="uk-UA" b="1" dirty="0"/>
              <a:t>Близьким родичам осіб, яким посмертно присвоєно звання Герой України за дії  під час Революції Гідності</a:t>
            </a:r>
          </a:p>
          <a:p>
            <a:pPr marL="0" indent="0">
              <a:spcBef>
                <a:spcPts val="0"/>
              </a:spcBef>
              <a:buNone/>
            </a:pPr>
            <a:endParaRPr lang="uk-UA" b="1" dirty="0"/>
          </a:p>
          <a:p>
            <a:pPr marL="0" indent="0">
              <a:spcBef>
                <a:spcPts val="0"/>
              </a:spcBef>
              <a:buNone/>
            </a:pPr>
            <a:r>
              <a:rPr lang="uk-UA" b="1" dirty="0"/>
              <a:t>Військовозобов’язаним, які пройшли базову загальновійськову підготовку  чи базову військову службу</a:t>
            </a:r>
            <a:r>
              <a:rPr lang="uk-UA" dirty="0"/>
              <a:t> (до досягнення 25-річного віку)</a:t>
            </a:r>
          </a:p>
          <a:p>
            <a:pPr marL="0" indent="0">
              <a:spcBef>
                <a:spcPts val="0"/>
              </a:spcBef>
              <a:buNone/>
            </a:pPr>
            <a:endParaRPr lang="uk-UA" b="1" dirty="0"/>
          </a:p>
          <a:p>
            <a:pPr marL="0" indent="0">
              <a:spcBef>
                <a:spcPts val="0"/>
              </a:spcBef>
              <a:buNone/>
            </a:pPr>
            <a:r>
              <a:rPr lang="uk-UA" b="1" dirty="0"/>
              <a:t>Військовозобов’язаним, </a:t>
            </a:r>
            <a:r>
              <a:rPr lang="uk-UA" dirty="0"/>
              <a:t>звільненим зі служби у запас у зв’язку із  звільненням з полону</a:t>
            </a:r>
          </a:p>
          <a:p>
            <a:pPr marL="0" indent="0">
              <a:spcBef>
                <a:spcPts val="0"/>
              </a:spcBef>
              <a:buNone/>
            </a:pPr>
            <a:endParaRPr lang="uk-UA" b="1" dirty="0"/>
          </a:p>
          <a:p>
            <a:pPr marL="0" indent="0">
              <a:spcBef>
                <a:spcPts val="0"/>
              </a:spcBef>
              <a:buNone/>
            </a:pPr>
            <a:r>
              <a:rPr lang="uk-UA" dirty="0"/>
              <a:t>Визначеним</a:t>
            </a:r>
            <a:r>
              <a:rPr lang="uk-UA" b="1" dirty="0"/>
              <a:t> посадовим особам та державним службовцям органів державної  влади</a:t>
            </a:r>
          </a:p>
          <a:p>
            <a:pPr marL="0" indent="0">
              <a:spcBef>
                <a:spcPts val="0"/>
              </a:spcBef>
              <a:buNone/>
            </a:pPr>
            <a:endParaRPr lang="uk-UA" b="1" dirty="0"/>
          </a:p>
          <a:p>
            <a:pPr marL="0" indent="0">
              <a:spcBef>
                <a:spcPts val="0"/>
              </a:spcBef>
              <a:buNone/>
            </a:pPr>
            <a:endParaRPr lang="uk-UA" sz="3200" dirty="0"/>
          </a:p>
          <a:p>
            <a:pPr marL="0" indent="0">
              <a:spcBef>
                <a:spcPts val="0"/>
              </a:spcBef>
              <a:buNone/>
            </a:pPr>
            <a:endParaRPr lang="uk-UA" sz="128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F011C9-C713-4D5B-8DFA-799B92A0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0" y="600073"/>
            <a:ext cx="10915650" cy="857250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</a:rPr>
              <a:t>НОВІ ПІДСТАВИ ДЛЯ ВІДСТРОЧКИ</a:t>
            </a:r>
          </a:p>
        </p:txBody>
      </p:sp>
    </p:spTree>
    <p:extLst>
      <p:ext uri="{BB962C8B-B14F-4D97-AF65-F5344CB8AC3E}">
        <p14:creationId xmlns:p14="http://schemas.microsoft.com/office/powerpoint/2010/main" val="280318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0F9659-BBE6-5813-7868-7055AEFC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66900"/>
            <a:ext cx="12420600" cy="7086601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9600" b="1" dirty="0"/>
              <a:t>Ключ: </a:t>
            </a:r>
            <a:r>
              <a:rPr lang="uk-UA" sz="9600" dirty="0"/>
              <a:t>бронювання, усиновлення, освіта</a:t>
            </a:r>
          </a:p>
          <a:p>
            <a:pPr marL="0" indent="0">
              <a:spcBef>
                <a:spcPts val="0"/>
              </a:spcBef>
              <a:buNone/>
            </a:pPr>
            <a:endParaRPr lang="uk-UA" sz="9600" dirty="0"/>
          </a:p>
          <a:p>
            <a:pPr marL="0" indent="0">
              <a:spcBef>
                <a:spcPts val="0"/>
              </a:spcBef>
              <a:buNone/>
            </a:pPr>
            <a:r>
              <a:rPr lang="uk-UA" sz="9600" b="1" dirty="0"/>
              <a:t>Заброньованим особам –</a:t>
            </a:r>
            <a:r>
              <a:rPr lang="uk-UA" sz="9600" dirty="0"/>
              <a:t>при постановці на спеціальний військовий облік роботодавцем</a:t>
            </a:r>
          </a:p>
          <a:p>
            <a:pPr marL="0" indent="0">
              <a:spcBef>
                <a:spcPts val="0"/>
              </a:spcBef>
              <a:buNone/>
            </a:pPr>
            <a:endParaRPr lang="uk-UA" sz="9600" b="1" dirty="0"/>
          </a:p>
          <a:p>
            <a:pPr marL="0" indent="0">
              <a:spcBef>
                <a:spcPts val="0"/>
              </a:spcBef>
              <a:buNone/>
            </a:pPr>
            <a:r>
              <a:rPr lang="uk-UA" sz="9600" b="1" dirty="0"/>
              <a:t>Тимчасово непридатним – </a:t>
            </a:r>
            <a:r>
              <a:rPr lang="uk-UA" sz="9600" dirty="0"/>
              <a:t>на термін від 6 до 12 місяців</a:t>
            </a:r>
          </a:p>
          <a:p>
            <a:pPr marL="0" indent="0">
              <a:spcBef>
                <a:spcPts val="0"/>
              </a:spcBef>
              <a:buNone/>
            </a:pPr>
            <a:endParaRPr lang="uk-UA" sz="9600" b="1" dirty="0"/>
          </a:p>
          <a:p>
            <a:pPr marL="0" indent="0">
              <a:spcBef>
                <a:spcPts val="0"/>
              </a:spcBef>
              <a:buNone/>
            </a:pPr>
            <a:r>
              <a:rPr lang="uk-UA" sz="9600" b="1" dirty="0" err="1"/>
              <a:t>Усиновлювачам</a:t>
            </a:r>
            <a:r>
              <a:rPr lang="uk-UA" sz="9600" b="1" dirty="0"/>
              <a:t> – </a:t>
            </a:r>
            <a:r>
              <a:rPr lang="uk-UA" sz="9600" dirty="0"/>
              <a:t>у разі усиновлення дитини, яка до моменту усиновлення  була дитиною-сиротою або дитиною, позбавленою батьківського піклування</a:t>
            </a:r>
          </a:p>
          <a:p>
            <a:pPr marL="0" indent="0">
              <a:spcBef>
                <a:spcPts val="0"/>
              </a:spcBef>
              <a:buNone/>
            </a:pPr>
            <a:endParaRPr lang="uk-UA" sz="9600" b="1" dirty="0"/>
          </a:p>
          <a:p>
            <a:pPr marL="0" indent="0">
              <a:spcBef>
                <a:spcPts val="0"/>
              </a:spcBef>
              <a:buNone/>
            </a:pPr>
            <a:r>
              <a:rPr lang="uk-UA" sz="9600" b="1" dirty="0"/>
              <a:t>Здобувачам освіти –</a:t>
            </a:r>
            <a:r>
              <a:rPr lang="uk-UA" sz="9600" dirty="0"/>
              <a:t>у випадку здобуття рівня освіти, що є вищим за раніше  здобутий рівень освіти, а також зарахування на навчання до інтернатури.  Зберігається відстрочка аспірантам, які навчаються за кошти фізичних або  юридичних осіб.</a:t>
            </a:r>
          </a:p>
          <a:p>
            <a:pPr marL="0" indent="0">
              <a:spcBef>
                <a:spcPts val="0"/>
              </a:spcBef>
              <a:buNone/>
            </a:pPr>
            <a:endParaRPr lang="uk-UA" sz="9600" dirty="0"/>
          </a:p>
          <a:p>
            <a:pPr marL="0" indent="0">
              <a:spcBef>
                <a:spcPts val="0"/>
              </a:spcBef>
              <a:buNone/>
            </a:pPr>
            <a:r>
              <a:rPr lang="uk-UA" sz="9600" dirty="0"/>
              <a:t>	Бакалавр (1 рівень) – Магістр (2 рівень) – Аспірант (3 рівень)</a:t>
            </a:r>
          </a:p>
          <a:p>
            <a:pPr marL="0" indent="0">
              <a:spcBef>
                <a:spcPts val="0"/>
              </a:spcBef>
              <a:buNone/>
            </a:pPr>
            <a:endParaRPr lang="uk-UA" sz="9600" dirty="0"/>
          </a:p>
          <a:p>
            <a:pPr marL="0" indent="0">
              <a:spcBef>
                <a:spcPts val="0"/>
              </a:spcBef>
              <a:buNone/>
            </a:pPr>
            <a:r>
              <a:rPr lang="uk-UA" sz="9600" b="1" dirty="0"/>
              <a:t>Дія відстрочки зберігається до </a:t>
            </a:r>
            <a:r>
              <a:rPr lang="uk-UA" sz="9600" dirty="0"/>
              <a:t>завершення поточного навчального року</a:t>
            </a:r>
            <a:r>
              <a:rPr lang="ru-RU" sz="9600" dirty="0"/>
              <a:t> у </a:t>
            </a:r>
            <a:r>
              <a:rPr lang="ru-RU" sz="9600" dirty="0" err="1"/>
              <a:t>випадку</a:t>
            </a:r>
            <a:r>
              <a:rPr lang="ru-RU" sz="9600" dirty="0"/>
              <a:t> </a:t>
            </a:r>
            <a:r>
              <a:rPr lang="ru-RU" sz="9600" dirty="0" err="1"/>
              <a:t>втрати</a:t>
            </a:r>
            <a:r>
              <a:rPr lang="ru-RU" sz="9600" dirty="0"/>
              <a:t> права на </a:t>
            </a:r>
            <a:r>
              <a:rPr lang="ru-RU" sz="9600" dirty="0" err="1"/>
              <a:t>відстрочку</a:t>
            </a:r>
            <a:r>
              <a:rPr lang="ru-RU" sz="9600" dirty="0"/>
              <a:t> у </a:t>
            </a:r>
            <a:r>
              <a:rPr lang="ru-RU" sz="9600" dirty="0" err="1"/>
              <a:t>зв’язку</a:t>
            </a:r>
            <a:r>
              <a:rPr lang="ru-RU" sz="9600" dirty="0"/>
              <a:t> з </a:t>
            </a:r>
            <a:r>
              <a:rPr lang="ru-RU" sz="9600" dirty="0" err="1"/>
              <a:t>навчанням</a:t>
            </a:r>
            <a:endParaRPr lang="uk-UA" sz="9600" dirty="0"/>
          </a:p>
          <a:p>
            <a:pPr marL="0" indent="0">
              <a:spcBef>
                <a:spcPts val="0"/>
              </a:spcBef>
              <a:buNone/>
            </a:pPr>
            <a:endParaRPr lang="uk-UA" sz="9600" b="1" dirty="0"/>
          </a:p>
          <a:p>
            <a:pPr marL="0" indent="0">
              <a:spcBef>
                <a:spcPts val="0"/>
              </a:spcBef>
              <a:buNone/>
            </a:pPr>
            <a:r>
              <a:rPr lang="uk-UA" sz="9600" b="1" dirty="0"/>
              <a:t>Науковим і науково-педагогічним працівникам –</a:t>
            </a:r>
            <a:r>
              <a:rPr lang="uk-UA" sz="9600" dirty="0"/>
              <a:t>у випадку наявності  наукового ступеню</a:t>
            </a:r>
            <a:endParaRPr lang="uk-UA" sz="5800" dirty="0"/>
          </a:p>
          <a:p>
            <a:pPr marL="0" indent="0">
              <a:spcBef>
                <a:spcPts val="0"/>
              </a:spcBef>
              <a:buNone/>
            </a:pPr>
            <a:endParaRPr lang="uk-UA" sz="12800" dirty="0"/>
          </a:p>
          <a:p>
            <a:pPr marL="0" indent="0">
              <a:spcBef>
                <a:spcPts val="0"/>
              </a:spcBef>
              <a:buNone/>
            </a:pPr>
            <a:endParaRPr lang="uk-UA" sz="128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F011C9-C713-4D5B-8DFA-799B92A0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0075"/>
            <a:ext cx="10915650" cy="857250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</a:rPr>
              <a:t>ВИДОЗМІНЕНІ ПІДСТАВИ ДЛЯ ВІДСТРОЧКИ</a:t>
            </a:r>
          </a:p>
        </p:txBody>
      </p:sp>
    </p:spTree>
    <p:extLst>
      <p:ext uri="{BB962C8B-B14F-4D97-AF65-F5344CB8AC3E}">
        <p14:creationId xmlns:p14="http://schemas.microsoft.com/office/powerpoint/2010/main" val="138346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0F9659-BBE6-5813-7868-7055AEFC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781300"/>
            <a:ext cx="12420600" cy="70866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/>
              <a:t>Ключ: </a:t>
            </a:r>
            <a:r>
              <a:rPr lang="uk-UA" dirty="0"/>
              <a:t>батьки та діти</a:t>
            </a:r>
          </a:p>
          <a:p>
            <a:pPr marL="0" indent="0">
              <a:spcBef>
                <a:spcPts val="0"/>
              </a:spcBef>
              <a:buNone/>
            </a:pPr>
            <a:endParaRPr lang="uk-UA" b="1" dirty="0"/>
          </a:p>
          <a:p>
            <a:pPr marL="0" indent="0">
              <a:spcBef>
                <a:spcPts val="0"/>
              </a:spcBef>
              <a:buNone/>
            </a:pPr>
            <a:r>
              <a:rPr lang="uk-UA" b="1" dirty="0"/>
              <a:t>Відстрочка багатодітним батькам</a:t>
            </a:r>
            <a:r>
              <a:rPr lang="uk-UA" dirty="0"/>
              <a:t> неповнолітніх дітей надаватиметься у разі  відсутності заборгованості зі сплати аліментів на суму більше 3 місяців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/>
          </a:p>
          <a:p>
            <a:pPr marL="0" indent="0">
              <a:spcBef>
                <a:spcPts val="0"/>
              </a:spcBef>
              <a:buNone/>
            </a:pPr>
            <a:r>
              <a:rPr lang="uk-UA" dirty="0"/>
              <a:t> </a:t>
            </a:r>
            <a:r>
              <a:rPr lang="uk-UA" b="1" dirty="0"/>
              <a:t>Батькам, що самостійно виховують неповнолітню дитину </a:t>
            </a:r>
            <a:r>
              <a:rPr lang="uk-UA" dirty="0"/>
              <a:t>відстрочка надаватиметься якщо: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b="1" dirty="0"/>
              <a:t>другий з батьків помер</a:t>
            </a:r>
            <a:r>
              <a:rPr lang="uk-UA" dirty="0"/>
              <a:t>, позбавлений батьківських прав, визнаний зниклим  безвісти або безвісно відсутнім, оголошений померлим, відбуває покарання у місцях  позбавлення волі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uk-UA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b="1" dirty="0"/>
              <a:t>один з батьків  самостійно виховує та утримує дитину за рішенням суду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uk-UA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b="1" dirty="0"/>
              <a:t>запис про батька такої дитини </a:t>
            </a:r>
            <a:r>
              <a:rPr lang="uk-UA" dirty="0"/>
              <a:t>в Книзі реєстрації народжень </a:t>
            </a:r>
            <a:r>
              <a:rPr lang="uk-UA" b="1" dirty="0"/>
              <a:t>здійснений  за вказівкою матері</a:t>
            </a:r>
          </a:p>
          <a:p>
            <a:pPr>
              <a:spcBef>
                <a:spcPts val="0"/>
              </a:spcBef>
            </a:pPr>
            <a:endParaRPr lang="uk-UA" sz="5800" dirty="0"/>
          </a:p>
          <a:p>
            <a:pPr marL="0" indent="0">
              <a:spcBef>
                <a:spcPts val="0"/>
              </a:spcBef>
              <a:buNone/>
            </a:pPr>
            <a:endParaRPr lang="uk-UA" sz="12800" dirty="0"/>
          </a:p>
          <a:p>
            <a:pPr marL="0" indent="0">
              <a:spcBef>
                <a:spcPts val="0"/>
              </a:spcBef>
              <a:buNone/>
            </a:pPr>
            <a:endParaRPr lang="uk-UA" sz="128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F011C9-C713-4D5B-8DFA-799B92A0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0075"/>
            <a:ext cx="10915650" cy="857250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</a:rPr>
              <a:t>ВИДОЗМІНЕНІ ПІДСТАВИ ДЛЯ ВІДСТРОЧКИ </a:t>
            </a:r>
          </a:p>
        </p:txBody>
      </p:sp>
    </p:spTree>
    <p:extLst>
      <p:ext uri="{BB962C8B-B14F-4D97-AF65-F5344CB8AC3E}">
        <p14:creationId xmlns:p14="http://schemas.microsoft.com/office/powerpoint/2010/main" val="172989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0F9659-BBE6-5813-7868-7055AEFC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66900"/>
            <a:ext cx="12420600" cy="7820025"/>
          </a:xfrm>
        </p:spPr>
        <p:txBody>
          <a:bodyPr>
            <a:normAutofit fontScale="92500" lnSpcReduction="20000"/>
          </a:bodyPr>
          <a:lstStyle/>
          <a:p>
            <a:pPr marL="92075" indent="0" algn="just" defTabSz="914400">
              <a:spcBef>
                <a:spcPts val="325"/>
              </a:spcBef>
              <a:buNone/>
              <a:defRPr/>
            </a:pPr>
            <a:r>
              <a:rPr lang="uk-UA" sz="2600" b="1" dirty="0">
                <a:latin typeface="Calibri (Основний текст)"/>
              </a:rPr>
              <a:t>Ключ: </a:t>
            </a:r>
            <a:r>
              <a:rPr lang="uk-UA" sz="2600" dirty="0">
                <a:latin typeface="Calibri (Основний текст)"/>
              </a:rPr>
              <a:t> інвалідність дружини або батьків (батьків дружини)</a:t>
            </a:r>
          </a:p>
          <a:p>
            <a:pPr marL="92075" marR="0" lvl="0" indent="0" algn="just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600" b="1" i="0" u="none" strike="noStrike" kern="1200" cap="none" spc="-1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2075" marR="0" lvl="0" indent="0" algn="just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Відстрочка</a:t>
            </a:r>
            <a:r>
              <a:rPr kumimoji="0" lang="uk-UA" sz="2600" b="1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чоловіку</a:t>
            </a:r>
            <a:r>
              <a:rPr kumimoji="0" lang="uk-UA" sz="2600" b="1" i="0" u="none" strike="noStrike" kern="1200" cap="none" spc="-6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дружини</a:t>
            </a:r>
            <a:r>
              <a:rPr kumimoji="0" lang="uk-UA" sz="2600" b="1" i="0" u="none" strike="noStrike" kern="1200" cap="none" spc="7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</a:t>
            </a:r>
            <a:r>
              <a:rPr kumimoji="0" lang="uk-UA" sz="2600" b="1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інвалідністю</a:t>
            </a:r>
            <a:r>
              <a:rPr kumimoji="0" lang="uk-UA" sz="2600" b="1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надаватиметься,</a:t>
            </a:r>
            <a:r>
              <a:rPr kumimoji="0" lang="uk-UA" sz="2600" b="1" i="0" u="none" strike="noStrike" kern="1200" cap="none" spc="9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якщо</a:t>
            </a: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дружина має:</a:t>
            </a: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79095" marR="0" lvl="0" indent="-287655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79095" algn="l"/>
                <a:tab pos="379730" algn="l"/>
              </a:tabLst>
              <a:defRPr/>
            </a:pP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інвалідність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</a:t>
            </a:r>
            <a:r>
              <a:rPr kumimoji="0" lang="uk-UA" sz="2600" b="0" i="0" u="none" strike="noStrike" kern="1200" cap="none" spc="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чи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ІІ</a:t>
            </a:r>
            <a:r>
              <a:rPr kumimoji="0" lang="uk-UA" sz="2600" b="0" i="0" u="none" strike="noStrike" kern="1200" cap="none" spc="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групи</a:t>
            </a: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79095" marR="0" lvl="0" indent="-287655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79095" algn="l"/>
                <a:tab pos="379730" algn="l"/>
              </a:tabLst>
              <a:defRPr/>
            </a:pP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інвалідність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ІІІ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групи,</a:t>
            </a:r>
            <a:r>
              <a:rPr kumimoji="0" lang="uk-UA" sz="2600" b="0" i="0" u="none" strike="noStrike" kern="1200" cap="none" spc="6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умови,</a:t>
            </a:r>
            <a:r>
              <a:rPr kumimoji="0" lang="uk-UA" sz="2600" b="0" i="0" u="none" strike="noStrike" kern="1200" cap="none" spc="4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що:</a:t>
            </a: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49274" marR="997585" lvl="1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>
                <a:tab pos="836294" algn="l"/>
                <a:tab pos="836930" algn="l"/>
              </a:tabLst>
              <a:defRPr/>
            </a:pP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інвалідність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встановлена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внаслідок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онкологічного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захворювання,</a:t>
            </a:r>
            <a:r>
              <a:rPr kumimoji="0" lang="uk-UA" sz="2600" b="0" i="0" u="none" strike="noStrike" kern="1200" cap="none" spc="6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відсутності</a:t>
            </a:r>
            <a:r>
              <a:rPr kumimoji="0" lang="uk-UA" sz="2600" b="0" i="0" u="none" strike="noStrike" kern="1200" cap="none" spc="-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кінцівок </a:t>
            </a:r>
            <a:r>
              <a:rPr kumimoji="0" lang="uk-UA" sz="2600" b="0" i="0" u="none" strike="noStrike" kern="1200" cap="none" spc="-409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(кінцівки),</a:t>
            </a:r>
            <a:r>
              <a:rPr kumimoji="0" lang="uk-UA" sz="2600" b="0" i="0" u="none" strike="noStrike" kern="1200" cap="none" spc="4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кистей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рук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(кисті</a:t>
            </a:r>
            <a:r>
              <a:rPr kumimoji="0" lang="uk-UA" sz="2600" b="0" i="0" u="none" strike="noStrike" kern="1200" cap="none" spc="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руки),</a:t>
            </a:r>
            <a:r>
              <a:rPr kumimoji="0" lang="uk-UA" sz="2600" b="0" i="0" u="none" strike="noStrike" kern="1200" cap="none" spc="7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стоп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ніг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(стопи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ноги),</a:t>
            </a:r>
            <a:r>
              <a:rPr kumimoji="0" lang="uk-UA" sz="2600" b="0" i="0" u="none" strike="noStrike" kern="1200" cap="none" spc="4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одного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6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парних</a:t>
            </a:r>
            <a:r>
              <a:rPr kumimoji="0" lang="uk-UA" sz="2600" b="0" i="0" u="none" strike="noStrike" kern="1200" cap="none" spc="4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органів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або</a:t>
            </a: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49274" marR="766445" lvl="1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>
                <a:tab pos="836294" algn="l"/>
                <a:tab pos="836930" algn="l"/>
              </a:tabLst>
              <a:defRPr/>
            </a:pP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має</a:t>
            </a:r>
            <a:r>
              <a:rPr kumimoji="0" lang="uk-UA" sz="2600" b="0" i="0" u="none" strike="noStrike" kern="1200" cap="none" spc="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онкологічне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захворювання,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психічний</a:t>
            </a:r>
            <a:r>
              <a:rPr kumimoji="0" lang="uk-UA" sz="2600" b="0" i="0" u="none" strike="noStrike" kern="1200" cap="none" spc="7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розлад,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церебральний</a:t>
            </a:r>
            <a:r>
              <a:rPr kumimoji="0" lang="uk-UA" sz="2600" b="0" i="0" u="none" strike="noStrike" kern="1200" cap="none" spc="7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параліч</a:t>
            </a:r>
            <a:r>
              <a:rPr kumimoji="0" lang="uk-UA" sz="2600" b="0" i="0" u="none" strike="noStrike" kern="1200" cap="none" spc="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або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інші </a:t>
            </a:r>
            <a:r>
              <a:rPr kumimoji="0" lang="uk-UA" sz="2600" b="0" i="0" u="none" strike="noStrike" kern="1200" cap="none" spc="-409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паралітичні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синдроми</a:t>
            </a:r>
          </a:p>
          <a:p>
            <a:pPr marL="549274" marR="766445" lvl="1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>
                <a:tab pos="836294" algn="l"/>
                <a:tab pos="836930" algn="l"/>
              </a:tabLst>
              <a:defRPr/>
            </a:pP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2075" marR="972185" lvl="0" indent="0" algn="just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Відстрочка </a:t>
            </a:r>
            <a:r>
              <a:rPr kumimoji="0" lang="uk-UA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 </a:t>
            </a: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підстави інвалідності </a:t>
            </a:r>
            <a:r>
              <a:rPr kumimoji="0" lang="uk-UA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або </a:t>
            </a:r>
            <a:r>
              <a:rPr kumimoji="0" lang="uk-UA" sz="2600" b="1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ІІ </a:t>
            </a:r>
            <a:r>
              <a:rPr kumimoji="0" lang="uk-UA" sz="2600" b="1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групи </a:t>
            </a:r>
            <a:r>
              <a:rPr kumimoji="0" lang="uk-UA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у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батьків (батьків </a:t>
            </a: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подружжя) надається за умови:</a:t>
            </a:r>
          </a:p>
          <a:p>
            <a:pPr marL="434975" marR="972185" indent="-342900" algn="just" defTabSz="914400">
              <a:spcBef>
                <a:spcPts val="310"/>
              </a:spcBef>
              <a:defRPr/>
            </a:pP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відсутності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інших осіб, </a:t>
            </a:r>
            <a:r>
              <a:rPr kumimoji="0" lang="uk-UA" sz="2600" b="0" i="0" u="none" strike="noStrike" kern="1200" cap="none" spc="-4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які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 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є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військовозобов'язаними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та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відповідно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 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закону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зобов'язані </a:t>
            </a:r>
            <a:r>
              <a:rPr kumimoji="0" lang="uk-UA" sz="2600" b="0" i="0" u="none" strike="noStrike" kern="1200" cap="none" spc="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їх </a:t>
            </a:r>
            <a:r>
              <a:rPr kumimoji="0" lang="uk-UA" sz="2600" b="0" i="0" u="none" strike="noStrike" kern="1200" cap="none" spc="-409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утримувати</a:t>
            </a:r>
          </a:p>
          <a:p>
            <a:pPr marL="434975" marR="972185" indent="-342900" algn="just" defTabSz="914400">
              <a:spcBef>
                <a:spcPts val="310"/>
              </a:spcBef>
              <a:defRPr/>
            </a:pPr>
            <a:r>
              <a:rPr kumimoji="0" lang="uk-UA" sz="2600" b="1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якщо</a:t>
            </a:r>
            <a:r>
              <a:rPr kumimoji="0" lang="uk-UA" sz="2600" b="1" i="0" u="none" strike="noStrike" kern="1200" cap="none" spc="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uk-UA" sz="2600" spc="-25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такі</a:t>
            </a:r>
            <a:r>
              <a:rPr lang="uk-UA" sz="2600" spc="70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uk-UA" sz="2600" spc="-10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інші</a:t>
            </a:r>
            <a:r>
              <a:rPr lang="uk-UA" sz="2600" spc="20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uk-UA" sz="2600" spc="-15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осо</a:t>
            </a:r>
            <a:r>
              <a:rPr lang="uk-UA" sz="2600" b="1" spc="-15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би</a:t>
            </a:r>
            <a:r>
              <a:rPr kumimoji="0" lang="uk-UA" sz="2600" b="1" i="0" u="none" strike="noStrike" kern="1200" cap="none" spc="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самі</a:t>
            </a:r>
            <a:r>
              <a:rPr kumimoji="0" lang="uk-UA" sz="2600" b="0" i="0" u="none" strike="noStrike" kern="1200" cap="none" spc="4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є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особами</a:t>
            </a:r>
            <a:r>
              <a:rPr kumimoji="0" lang="uk-UA" sz="2600" b="0" i="0" u="none" strike="noStrike" kern="1200" cap="none" spc="5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із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інвалідністю,</a:t>
            </a:r>
            <a:r>
              <a:rPr kumimoji="0" lang="uk-UA" sz="2600" b="0" i="0" u="none" strike="noStrike" kern="1200" cap="none" spc="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потребують </a:t>
            </a:r>
            <a:r>
              <a:rPr kumimoji="0" lang="uk-UA" sz="2600" b="0" i="0" u="none" strike="noStrike" kern="1200" cap="none" spc="-36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постійного </a:t>
            </a:r>
            <a:r>
              <a:rPr kumimoji="0" lang="uk-UA" sz="2600" b="0" i="0" u="none" strike="noStrike" kern="1200" cap="none" spc="-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догляду,</a:t>
            </a:r>
            <a:r>
              <a:rPr kumimoji="0" lang="uk-UA" sz="2600" b="0" i="0" u="none" strike="noStrike" kern="1200" cap="none" spc="-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перебувають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під арештом </a:t>
            </a:r>
            <a:r>
              <a:rPr kumimoji="0" lang="uk-UA" sz="2600" b="0" i="0" u="none" strike="noStrike" kern="1200" cap="none" spc="-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(крім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домашнього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арешту),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відбувають 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покарання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у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вигляді</a:t>
            </a:r>
            <a:r>
              <a:rPr kumimoji="0" lang="uk-UA" sz="2600" b="0" i="0" u="none" strike="noStrike" kern="1200" cap="none" spc="5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обмеження</a:t>
            </a:r>
            <a:r>
              <a:rPr kumimoji="0" lang="uk-UA" sz="2600" b="0" i="0" u="none" strike="noStrike" kern="1200" cap="none" spc="7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чи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позбавлення</a:t>
            </a:r>
            <a:r>
              <a:rPr kumimoji="0" lang="uk-UA" sz="2600" b="0" i="0" u="none" strike="noStrike" kern="1200" cap="none" spc="7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волі</a:t>
            </a: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Microsoft Sans Serif"/>
              <a:buChar char="•"/>
              <a:tabLst/>
              <a:defRPr/>
            </a:pP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65" marR="147383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99085" algn="l"/>
                <a:tab pos="299720" algn="l"/>
              </a:tabLst>
              <a:defRPr/>
            </a:pPr>
            <a:r>
              <a:rPr lang="uk-UA" sz="2600" b="1" spc="-15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</a:t>
            </a: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раво</a:t>
            </a:r>
            <a:r>
              <a:rPr kumimoji="0" lang="uk-UA" sz="2600" b="1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вибору - </a:t>
            </a:r>
            <a:r>
              <a:rPr kumimoji="0" lang="uk-UA" sz="2600" i="0" u="none" strike="noStrike" kern="1200" cap="none" spc="-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особа з інвалідністю обирає хто  </a:t>
            </a:r>
            <a:r>
              <a:rPr kumimoji="0" lang="uk-UA" sz="2600" b="0" i="0" u="none" strike="noStrike" kern="1200" cap="none" spc="-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може</a:t>
            </a:r>
            <a:r>
              <a:rPr kumimoji="0" lang="uk-UA" sz="2600" b="0" i="0" u="none" strike="noStrike" kern="1200" cap="none" spc="5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здійснювати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догляд</a:t>
            </a:r>
            <a:r>
              <a:rPr kumimoji="0" lang="uk-UA" sz="2600" b="0" i="0" u="none" strike="noStrike" kern="1200" cap="none" spc="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нею, </a:t>
            </a:r>
            <a:r>
              <a:rPr kumimoji="0" lang="uk-UA" sz="2600" b="0" i="0" u="none" strike="noStrike" kern="1200" cap="none" spc="-35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якщо</a:t>
            </a:r>
            <a:r>
              <a:rPr kumimoji="0" lang="uk-UA" sz="2600" b="0" i="0" u="none" strike="noStrike" kern="1200" cap="none" spc="4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є декілька військовозобов'язаних</a:t>
            </a:r>
            <a:r>
              <a:rPr kumimoji="0" lang="uk-UA" sz="2600" b="0" i="0" u="none" strike="noStrike" kern="1200" cap="none" spc="10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осіб</a:t>
            </a: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uk-UA" sz="5800" dirty="0"/>
          </a:p>
          <a:p>
            <a:pPr marL="0" indent="0">
              <a:spcBef>
                <a:spcPts val="0"/>
              </a:spcBef>
              <a:buNone/>
            </a:pPr>
            <a:endParaRPr lang="uk-UA" sz="12800" dirty="0"/>
          </a:p>
          <a:p>
            <a:pPr marL="0" indent="0">
              <a:spcBef>
                <a:spcPts val="0"/>
              </a:spcBef>
              <a:buNone/>
            </a:pPr>
            <a:endParaRPr lang="uk-UA" sz="128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F011C9-C713-4D5B-8DFA-799B92A0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0075"/>
            <a:ext cx="10915650" cy="857250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</a:rPr>
              <a:t>ВИДОЗМІНЕНІ ПІДСТАВИ ДЛЯ ВІДСТРОЧКИ</a:t>
            </a:r>
          </a:p>
        </p:txBody>
      </p:sp>
    </p:spTree>
    <p:extLst>
      <p:ext uri="{BB962C8B-B14F-4D97-AF65-F5344CB8AC3E}">
        <p14:creationId xmlns:p14="http://schemas.microsoft.com/office/powerpoint/2010/main" val="146405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0F9659-BBE6-5813-7868-7055AEFC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66900"/>
            <a:ext cx="12420600" cy="8229600"/>
          </a:xfrm>
        </p:spPr>
        <p:txBody>
          <a:bodyPr>
            <a:normAutofit fontScale="92500" lnSpcReduction="20000"/>
          </a:bodyPr>
          <a:lstStyle/>
          <a:p>
            <a:pPr marL="92075" marR="283845" lvl="0" indent="0" algn="just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2075" indent="0" algn="just" defTabSz="914400">
              <a:spcBef>
                <a:spcPts val="325"/>
              </a:spcBef>
              <a:buNone/>
              <a:defRPr/>
            </a:pPr>
            <a:r>
              <a:rPr lang="uk-UA" sz="2600" b="1" dirty="0">
                <a:latin typeface="Calibri (Основний текст)"/>
              </a:rPr>
              <a:t>Ключ: </a:t>
            </a:r>
            <a:r>
              <a:rPr lang="uk-UA" sz="2600" dirty="0">
                <a:latin typeface="Calibri (Основний текст)"/>
              </a:rPr>
              <a:t>постійний догляд, догляд</a:t>
            </a:r>
          </a:p>
          <a:p>
            <a:pPr marL="92075" marR="0" lvl="0" indent="0" algn="just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600" b="1" i="0" u="none" strike="noStrike" kern="1200" cap="none" spc="-1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2075" marR="0" lvl="0" indent="0" algn="just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Відстрочка</a:t>
            </a:r>
            <a:r>
              <a:rPr kumimoji="0" lang="uk-UA" sz="2600" b="1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</a:t>
            </a: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догляду</a:t>
            </a:r>
            <a:r>
              <a:rPr kumimoji="0" lang="uk-UA" sz="2600" b="1" i="0" u="none" strike="noStrike" kern="1200" cap="none" spc="-6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</a:t>
            </a:r>
            <a:r>
              <a:rPr kumimoji="0" lang="uk-UA" sz="2600" b="1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хворими</a:t>
            </a: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батьком</a:t>
            </a:r>
            <a:r>
              <a:rPr kumimoji="0" lang="uk-UA" sz="2600" b="1" i="0" u="none" strike="noStrike" kern="1200" cap="none" spc="5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чи</a:t>
            </a: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матір’ю</a:t>
            </a:r>
            <a:r>
              <a:rPr kumimoji="0" lang="uk-UA" sz="2600" b="1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дружини</a:t>
            </a:r>
            <a:r>
              <a:rPr kumimoji="0" lang="uk-UA" sz="2600" b="1" i="0" u="none" strike="noStrike" kern="1200" cap="none" spc="8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буде</a:t>
            </a:r>
            <a:r>
              <a:rPr kumimoji="0" lang="uk-UA" sz="2600" b="1" i="0" u="none" strike="noStrike" kern="1200" cap="none" spc="5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можлива,</a:t>
            </a:r>
            <a:r>
              <a:rPr kumimoji="0" lang="uk-UA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лише</a:t>
            </a:r>
            <a:r>
              <a:rPr kumimoji="0" lang="uk-UA" sz="2600" b="1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якщо:</a:t>
            </a: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79095" marR="345440" lvl="0" indent="-2870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79095" algn="l"/>
                <a:tab pos="379730" algn="l"/>
              </a:tabLst>
              <a:defRPr/>
            </a:pP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дружина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сама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потребує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постійного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догляду,</a:t>
            </a:r>
            <a:r>
              <a:rPr kumimoji="0" lang="uk-UA" sz="2600" b="0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померла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(загинула),</a:t>
            </a:r>
            <a:r>
              <a:rPr kumimoji="0" lang="uk-UA" sz="2600" b="0" i="0" u="none" strike="noStrike" kern="1200" cap="none" spc="7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визнана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зниклою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безвісти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або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безвісно </a:t>
            </a:r>
            <a:r>
              <a:rPr kumimoji="0" lang="uk-UA" sz="2600" b="0" i="0" u="none" strike="noStrike" kern="1200" cap="none" spc="-409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відсутньою,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оголошена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померлою</a:t>
            </a: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79095" marR="213360" lvl="0" indent="-2870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79095" algn="l"/>
                <a:tab pos="379730" algn="l"/>
              </a:tabLst>
              <a:defRPr/>
            </a:pPr>
            <a:r>
              <a:rPr kumimoji="0" lang="uk-UA" sz="2600" b="1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батько</a:t>
            </a:r>
            <a:r>
              <a:rPr kumimoji="0" lang="uk-UA" sz="2600" b="1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чи</a:t>
            </a:r>
            <a:r>
              <a:rPr kumimoji="0" lang="uk-UA" sz="2600" b="1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мати</a:t>
            </a:r>
            <a:r>
              <a:rPr kumimoji="0" lang="uk-UA" sz="2600" b="1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дружини</a:t>
            </a:r>
            <a:r>
              <a:rPr kumimoji="0" lang="uk-UA" sz="2600" b="0" i="0" u="none" strike="noStrike" kern="1200" cap="none" spc="5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має</a:t>
            </a:r>
            <a:r>
              <a:rPr kumimoji="0" lang="uk-UA" sz="2600" b="0" i="0" u="none" strike="noStrike" kern="1200" cap="none" spc="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інших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працездатних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членів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сім’ї,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4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які</a:t>
            </a:r>
            <a:r>
              <a:rPr kumimoji="0" lang="uk-UA" sz="2600" b="0" i="0" u="none" strike="noStrike" kern="1200" cap="none" spc="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зобов’язані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та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можуть</a:t>
            </a:r>
            <a:r>
              <a:rPr kumimoji="0" lang="uk-UA" sz="2600" b="0" i="0" u="none" strike="noStrike" kern="1200" cap="none" spc="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здійснювати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 </a:t>
            </a:r>
            <a:r>
              <a:rPr kumimoji="0" lang="uk-UA" sz="2600" b="0" i="0" u="none" strike="noStrike" kern="1200" cap="none" spc="-409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ними</a:t>
            </a:r>
            <a:r>
              <a:rPr kumimoji="0" lang="uk-UA" sz="2600" b="0" i="0" u="none" strike="noStrike" kern="1200" cap="none" spc="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догляд</a:t>
            </a:r>
          </a:p>
          <a:p>
            <a:pPr marL="379095" marR="213360" lvl="0" indent="-2870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79095" algn="l"/>
                <a:tab pos="379730" algn="l"/>
              </a:tabLst>
              <a:defRPr/>
            </a:pP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2075" marR="935355" lvl="0" indent="0" algn="just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Відстрочка</a:t>
            </a: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</a:t>
            </a: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догляду</a:t>
            </a:r>
            <a:r>
              <a:rPr kumimoji="0" lang="uk-UA" sz="2600" b="1" i="0" u="none" strike="noStrike" kern="1200" cap="none" spc="-6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</a:t>
            </a:r>
            <a:r>
              <a:rPr kumimoji="0" lang="uk-UA" sz="2600" b="1" i="0" u="none" strike="noStrike" kern="1200" cap="none" spc="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особою</a:t>
            </a: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</a:t>
            </a:r>
            <a:r>
              <a:rPr kumimoji="0" lang="uk-UA" sz="2600" b="1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інвалідністю</a:t>
            </a: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</a:t>
            </a:r>
            <a:r>
              <a:rPr kumimoji="0" lang="uk-UA" sz="2600" b="1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або </a:t>
            </a:r>
            <a:r>
              <a:rPr kumimoji="0" lang="uk-UA" sz="2600" b="1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ІІ</a:t>
            </a:r>
            <a:r>
              <a:rPr kumimoji="0" lang="uk-UA" sz="2600" b="1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групи</a:t>
            </a:r>
            <a:r>
              <a:rPr kumimoji="0" lang="uk-UA" sz="2600" b="1" i="0" u="none" strike="noStrike" kern="1200" cap="none" spc="5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надається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членам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сім’ї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kumimoji="0" lang="uk-UA" sz="2600" b="1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ступеню </a:t>
            </a:r>
            <a:r>
              <a:rPr kumimoji="0" lang="uk-UA" sz="2600" b="1" i="0" u="none" strike="noStrike" kern="1200" cap="none" spc="-4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споріднення</a:t>
            </a:r>
            <a:r>
              <a:rPr kumimoji="0" lang="uk-UA" sz="2600" b="1" i="0" u="none" strike="noStrike" kern="1200" cap="none" spc="-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(рідні</a:t>
            </a:r>
            <a:r>
              <a:rPr kumimoji="0" lang="uk-UA" sz="2600" b="0" i="0" u="none" strike="noStrike" kern="1200" cap="none" spc="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брати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та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сестри,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баба</a:t>
            </a:r>
            <a:r>
              <a:rPr kumimoji="0" lang="uk-UA" sz="2600" b="0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та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дід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6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</a:t>
            </a:r>
            <a:r>
              <a:rPr kumimoji="0" lang="uk-UA" sz="2600" b="0" i="0" u="none" strike="noStrike" kern="1200" cap="none" spc="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боку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матері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і</a:t>
            </a:r>
            <a:r>
              <a:rPr kumimoji="0" lang="uk-UA" sz="2600" b="0" i="0" u="none" strike="noStrike" kern="1200" cap="none" spc="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6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боку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батька,</a:t>
            </a:r>
            <a:r>
              <a:rPr kumimoji="0" lang="uk-UA" sz="2600" b="0" i="0" u="none" strike="noStrike" kern="1200" cap="none" spc="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онуки)</a:t>
            </a:r>
            <a:r>
              <a:rPr kumimoji="0" lang="uk-UA" sz="2600" b="0" i="0" u="none" strike="noStrike" kern="1200" cap="none" spc="6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та</a:t>
            </a:r>
            <a:r>
              <a:rPr kumimoji="0" lang="uk-UA" sz="2600" b="1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kumimoji="0" lang="uk-UA" sz="2600" b="1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ступеню </a:t>
            </a: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споріднення</a:t>
            </a:r>
            <a:r>
              <a:rPr kumimoji="0" lang="uk-UA" sz="2600" b="1" i="0" u="none" strike="noStrike" kern="1200" cap="none" spc="-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(рідні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дядьки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та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тітки)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таких</a:t>
            </a:r>
            <a:r>
              <a:rPr kumimoji="0" lang="uk-UA" sz="2600" b="0" i="0" u="none" strike="noStrike" kern="1200" cap="none" spc="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умов:</a:t>
            </a: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79095" marR="0" lvl="0" indent="-28765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79095" algn="l"/>
                <a:tab pos="379730" algn="l"/>
              </a:tabLst>
              <a:defRPr/>
            </a:pP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більше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ніж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одній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особі</a:t>
            </a:r>
          </a:p>
          <a:p>
            <a:pPr marL="379095" marR="1150620" lvl="0" indent="-2870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79095" algn="l"/>
                <a:tab pos="379730" algn="l"/>
              </a:tabLst>
              <a:defRPr/>
            </a:pP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відсутність</a:t>
            </a:r>
            <a:r>
              <a:rPr kumimoji="0" lang="uk-UA" sz="2600" b="0" i="0" u="none" strike="noStrike" kern="1200" cap="none" spc="-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членів 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сім’ї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ступеню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споріднення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або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якщо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члени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сім’ї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ступеню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споріднення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самі </a:t>
            </a:r>
            <a:r>
              <a:rPr kumimoji="0" lang="uk-UA" sz="2600" b="0" i="0" u="none" strike="noStrike" kern="1200" cap="none" spc="-409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потребують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постійного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догляду</a:t>
            </a: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79095" marR="0" lvl="0" indent="-287655" algn="just" defTabSz="914400" rtl="0" eaLnBrk="1" fontAlgn="auto" latinLnBrk="0" hangingPunct="1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79095" algn="l"/>
                <a:tab pos="379730" algn="l"/>
              </a:tabLst>
              <a:defRPr/>
            </a:pP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осіб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ступеню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споріднення</a:t>
            </a:r>
            <a:r>
              <a:rPr kumimoji="0" lang="uk-UA" sz="2600" b="0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4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також</a:t>
            </a:r>
            <a:r>
              <a:rPr kumimoji="0" lang="uk-UA" sz="2600" b="0" i="0" u="none" strike="noStrike" kern="1200" cap="none" spc="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відсутність</a:t>
            </a:r>
            <a:r>
              <a:rPr kumimoji="0" lang="uk-UA" sz="2600" b="0" i="0" u="none" strike="noStrike" kern="1200" cap="none" spc="-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членів 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сім'ї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ступеню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споріднення</a:t>
            </a:r>
          </a:p>
          <a:p>
            <a:pPr marL="92075" marR="122555" lvl="0" indent="0" algn="just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600" b="1" spc="-15" dirty="0">
              <a:solidFill>
                <a:prstClr val="black"/>
              </a:solidFill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2075" marR="122555" lvl="0" indent="0" algn="just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Скасовано</a:t>
            </a:r>
            <a:r>
              <a:rPr kumimoji="0" lang="uk-UA" sz="2600" b="1" i="0" u="none" strike="noStrike" kern="1200" cap="none" spc="1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відстрочку</a:t>
            </a:r>
            <a:r>
              <a:rPr kumimoji="0" lang="uk-UA" sz="2600" b="1" i="0" u="none" strike="noStrike" kern="1200" cap="none" spc="-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військовозобов’язаним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4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які</a:t>
            </a:r>
            <a:r>
              <a:rPr kumimoji="0" lang="uk-UA" sz="2600" b="0" i="0" u="none" strike="noStrike" kern="1200" cap="none" spc="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здійснюють</a:t>
            </a:r>
            <a:r>
              <a:rPr kumimoji="0" lang="uk-UA" sz="2600" b="0" i="0" u="none" strike="noStrike" kern="1200" cap="none" spc="-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постійний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догляд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особами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6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 </a:t>
            </a:r>
            <a:r>
              <a:rPr kumimoji="0" lang="uk-UA" sz="2600" b="0" i="0" u="none" strike="noStrike" kern="1200" cap="none" spc="-6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інвалідністю</a:t>
            </a:r>
            <a:r>
              <a:rPr kumimoji="0" lang="uk-UA" sz="2600" b="0" i="0" u="none" strike="noStrike" kern="1200" cap="none" spc="-4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або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іншими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особами,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4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які</a:t>
            </a:r>
            <a:r>
              <a:rPr kumimoji="0" lang="uk-UA" sz="2600" b="0" i="0" u="none" strike="noStrike" kern="1200" cap="none" spc="4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потребують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постійного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догляду,</a:t>
            </a:r>
            <a:r>
              <a:rPr kumimoji="0" lang="uk-UA" sz="2600" b="0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якщо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вони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є</a:t>
            </a:r>
            <a:r>
              <a:rPr kumimoji="0" lang="uk-UA" sz="2600" b="0" i="0" u="none" strike="noStrike" kern="1200" cap="none" spc="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членами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сім’ї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таких</a:t>
            </a:r>
            <a:r>
              <a:rPr kumimoji="0" lang="uk-UA" sz="2600" b="0" i="0" u="none" strike="noStrike" kern="1200" cap="none" spc="2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осіб </a:t>
            </a:r>
            <a:r>
              <a:rPr kumimoji="0" lang="uk-UA" sz="2600" b="0" i="0" u="none" strike="noStrike" kern="1200" cap="none" spc="-409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1-3</a:t>
            </a:r>
            <a:r>
              <a:rPr kumimoji="0" lang="uk-UA" sz="2600" b="0" i="0" u="none" strike="noStrike" kern="1200" cap="none" spc="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ступеню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споріднення</a:t>
            </a:r>
          </a:p>
          <a:p>
            <a:pPr marL="92075" marR="122555" lvl="0" indent="0" algn="just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2075" marR="283845" lvl="0" indent="0" algn="just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Збережено</a:t>
            </a:r>
            <a:r>
              <a:rPr kumimoji="0" lang="uk-UA" sz="2600" b="1" i="0" u="none" strike="noStrike" kern="1200" cap="none" spc="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відстрочку</a:t>
            </a:r>
            <a:r>
              <a:rPr kumimoji="0" lang="uk-UA" sz="2600" b="1" i="0" u="none" strike="noStrike" kern="1200" cap="none" spc="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 </a:t>
            </a:r>
            <a:r>
              <a:rPr kumimoji="0" lang="uk-UA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догляду</a:t>
            </a:r>
            <a:r>
              <a:rPr kumimoji="0" lang="uk-UA" sz="2600" b="1" i="0" u="none" strike="noStrike" kern="1200" cap="none" spc="-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хворою</a:t>
            </a:r>
            <a:r>
              <a:rPr kumimoji="0" lang="uk-UA" sz="2600" b="0" i="0" u="none" strike="noStrike" kern="1200" cap="none" spc="6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дружиною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(чоловіком),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дитиною</a:t>
            </a:r>
            <a:r>
              <a:rPr kumimoji="0" lang="uk-UA" sz="2600" b="0" i="0" u="none" strike="noStrike" kern="1200" cap="none" spc="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та/або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своїми</a:t>
            </a:r>
            <a:r>
              <a:rPr kumimoji="0" lang="uk-UA" sz="2600" b="0" i="0" u="none" strike="noStrike" kern="1200" cap="none" spc="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батьком</a:t>
            </a:r>
            <a:r>
              <a:rPr kumimoji="0" lang="uk-UA" sz="2600" b="0" i="0" u="none" strike="noStrike" kern="1200" cap="none" spc="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чи </a:t>
            </a:r>
            <a:r>
              <a:rPr kumimoji="0" lang="uk-UA" sz="2600" b="0" i="0" u="none" strike="noStrike" kern="1200" cap="none" spc="-409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матір’ю, </a:t>
            </a:r>
            <a:r>
              <a:rPr kumimoji="0" lang="uk-UA" sz="2600" b="0" i="0" u="none" strike="noStrike" kern="1200" cap="none" spc="-4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які</a:t>
            </a:r>
            <a:r>
              <a:rPr kumimoji="0" lang="uk-UA" sz="2600" b="0" i="0" u="none" strike="noStrike" kern="1200" cap="none" spc="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потребують постійного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догляду</a:t>
            </a:r>
            <a:r>
              <a:rPr kumimoji="0" lang="uk-UA" sz="2600" b="0" i="0" u="none" strike="noStrike" kern="1200" cap="none" spc="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</a:t>
            </a:r>
            <a:r>
              <a:rPr kumimoji="0" lang="uk-UA" sz="2600" b="0" i="0" u="none" strike="noStrike" kern="1200" cap="none" spc="2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висновком </a:t>
            </a:r>
            <a:r>
              <a:rPr kumimoji="0" lang="uk-UA" sz="2600" b="0" i="0" u="none" strike="noStrike" kern="1200" cap="none" spc="-3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МСЕК</a:t>
            </a:r>
            <a:r>
              <a:rPr kumimoji="0" lang="uk-UA" sz="2600" b="0" i="0" u="none" strike="noStrike" kern="1200" cap="none" spc="3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або</a:t>
            </a:r>
            <a:r>
              <a:rPr kumimoji="0" lang="uk-UA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2600" b="0" i="0" u="none" strike="noStrike" kern="1200" cap="none" spc="-114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ЛКК</a:t>
            </a:r>
          </a:p>
          <a:p>
            <a:pPr marL="379095" marR="0" lvl="0" indent="-287655" algn="just" defTabSz="914400" rtl="0" eaLnBrk="1" fontAlgn="auto" latinLnBrk="0" hangingPunct="1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79095" algn="l"/>
                <a:tab pos="379730" algn="l"/>
              </a:tabLst>
              <a:defRPr/>
            </a:pPr>
            <a:endParaRPr kumimoji="0" lang="uk-UA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uk-UA" sz="5800" dirty="0"/>
          </a:p>
          <a:p>
            <a:pPr marL="0" indent="0">
              <a:spcBef>
                <a:spcPts val="0"/>
              </a:spcBef>
              <a:buNone/>
            </a:pPr>
            <a:endParaRPr lang="uk-UA" sz="12800" dirty="0"/>
          </a:p>
          <a:p>
            <a:pPr marL="0" indent="0">
              <a:spcBef>
                <a:spcPts val="0"/>
              </a:spcBef>
              <a:buNone/>
            </a:pPr>
            <a:endParaRPr lang="uk-UA" sz="128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F011C9-C713-4D5B-8DFA-799B92A0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49" y="600073"/>
            <a:ext cx="10915650" cy="857250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</a:rPr>
              <a:t>ВИДОЗМІНЕНІ ПІДСТАВИ ДЛЯ ВІДСТРОЧКИ</a:t>
            </a:r>
          </a:p>
        </p:txBody>
      </p:sp>
    </p:spTree>
    <p:extLst>
      <p:ext uri="{BB962C8B-B14F-4D97-AF65-F5344CB8AC3E}">
        <p14:creationId xmlns:p14="http://schemas.microsoft.com/office/powerpoint/2010/main" val="244675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0F9659-BBE6-5813-7868-7055AEFC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2100"/>
            <a:ext cx="12420600" cy="8382000"/>
          </a:xfrm>
        </p:spPr>
        <p:txBody>
          <a:bodyPr>
            <a:normAutofit fontScale="25000" lnSpcReduction="20000"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Визначений </a:t>
            </a:r>
            <a:r>
              <a:rPr kumimoji="0" lang="uk-UA" sz="88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перелік </a:t>
            </a:r>
            <a:r>
              <a:rPr kumimoji="0" lang="uk-UA" sz="88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документів,</a:t>
            </a:r>
            <a:r>
              <a:rPr kumimoji="0" lang="uk-UA" sz="88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які</a:t>
            </a:r>
            <a:r>
              <a:rPr kumimoji="0" lang="uk-UA" sz="8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необхідно </a:t>
            </a:r>
            <a:r>
              <a:rPr kumimoji="0" lang="uk-UA" sz="8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надати</a:t>
            </a:r>
            <a:r>
              <a:rPr kumimoji="0" lang="uk-UA" sz="880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</a:t>
            </a:r>
            <a:r>
              <a:rPr kumimoji="0" lang="uk-UA" sz="8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підтвердження</a:t>
            </a:r>
            <a:r>
              <a:rPr kumimoji="0" lang="uk-UA" sz="880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право</a:t>
            </a:r>
            <a:r>
              <a:rPr kumimoji="0" lang="uk-UA" sz="880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kumimoji="0" lang="uk-UA" sz="88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відстрочку</a:t>
            </a:r>
          </a:p>
          <a:p>
            <a:pPr marL="12700" marR="5080" lvl="0" indent="0" algn="just" defTabSz="914400" rtl="0" eaLnBrk="1" fontAlgn="auto" latinLnBrk="0" hangingPunct="1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8800" spc="-15" dirty="0"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Підстава - </a:t>
            </a:r>
            <a:r>
              <a:rPr kumimoji="0" lang="uk-UA" sz="88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Додатку 5 Порядку №560</a:t>
            </a:r>
            <a:endParaRPr kumimoji="0" lang="uk-UA" sz="8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0805" marR="0" lvl="0" indent="0" algn="just" defTabSz="914400" rtl="0" eaLnBrk="1" fontAlgn="auto" latinLnBrk="0" hangingPunct="1">
              <a:lnSpc>
                <a:spcPts val="1825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8800" spc="-30" dirty="0">
              <a:solidFill>
                <a:prstClr val="black"/>
              </a:solidFill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0805" marR="0" lvl="0" indent="0" algn="just" defTabSz="914400" rtl="0" eaLnBrk="1" fontAlgn="auto" latinLnBrk="0" hangingPunct="1">
              <a:lnSpc>
                <a:spcPts val="1825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8800" b="1" spc="-10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К</a:t>
            </a:r>
            <a:r>
              <a:rPr kumimoji="0" lang="uk-UA" sz="8800" b="1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омісія</a:t>
            </a:r>
            <a:r>
              <a:rPr kumimoji="0" lang="uk-UA" sz="88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</a:t>
            </a:r>
            <a:r>
              <a:rPr kumimoji="0" lang="uk-UA" sz="8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ТЦК здійснює </a:t>
            </a:r>
            <a:r>
              <a:rPr lang="uk-UA" sz="8800" b="1" spc="-5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р</a:t>
            </a:r>
            <a:r>
              <a:rPr kumimoji="0" lang="uk-UA" sz="88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озгляд</a:t>
            </a:r>
            <a:r>
              <a:rPr kumimoji="0" lang="uk-UA" sz="8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питань надання відстрочки (окрім бронювання)</a:t>
            </a:r>
          </a:p>
          <a:p>
            <a:pPr marL="92075" marR="122555" lvl="0" indent="0" algn="just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8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Процедура</a:t>
            </a:r>
            <a:r>
              <a:rPr kumimoji="0" lang="uk-UA" sz="8800" b="1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оформлення</a:t>
            </a:r>
            <a:r>
              <a:rPr kumimoji="0" lang="uk-UA" sz="8800" b="1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відстрочки</a:t>
            </a:r>
            <a:r>
              <a:rPr kumimoji="0" lang="uk-UA" sz="8800" b="1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8800" spc="-30" dirty="0"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8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Військовозобов'язані</a:t>
            </a:r>
            <a:r>
              <a:rPr kumimoji="0" lang="uk-UA" sz="88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sng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особисто</a:t>
            </a:r>
            <a:r>
              <a:rPr kumimoji="0" lang="uk-UA" sz="88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подають</a:t>
            </a:r>
            <a:r>
              <a:rPr kumimoji="0" lang="uk-UA" sz="88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</a:t>
            </a:r>
            <a:r>
              <a:rPr kumimoji="0" lang="uk-UA" sz="8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ТЦК:</a:t>
            </a:r>
            <a:endParaRPr kumimoji="0" lang="uk-U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81710" marR="0" lvl="1" indent="-285115" algn="just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981710" algn="l"/>
                <a:tab pos="982344" algn="l"/>
              </a:tabLst>
              <a:defRPr/>
            </a:pPr>
            <a:r>
              <a:rPr kumimoji="0" lang="uk-UA" sz="8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заяву</a:t>
            </a:r>
            <a:r>
              <a:rPr kumimoji="0" lang="uk-UA" sz="8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</a:t>
            </a:r>
            <a:r>
              <a:rPr kumimoji="0" lang="uk-UA" sz="8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встановленою</a:t>
            </a:r>
            <a:r>
              <a:rPr kumimoji="0" lang="uk-UA" sz="8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формою</a:t>
            </a:r>
            <a:r>
              <a:rPr kumimoji="0" lang="uk-UA" sz="8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(додаток</a:t>
            </a:r>
            <a:r>
              <a:rPr kumimoji="0" lang="uk-UA" sz="8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4)</a:t>
            </a:r>
          </a:p>
          <a:p>
            <a:pPr marL="981710" marR="0" lvl="1" indent="-285115" algn="just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981710" algn="l"/>
                <a:tab pos="982344" algn="l"/>
              </a:tabLst>
              <a:defRPr/>
            </a:pPr>
            <a:r>
              <a:rPr kumimoji="0" lang="uk-UA" sz="8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підтверджувальні</a:t>
            </a:r>
            <a:r>
              <a:rPr kumimoji="0" lang="uk-UA" sz="8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документи</a:t>
            </a:r>
            <a:r>
              <a:rPr kumimoji="0" lang="uk-UA" sz="8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(їх</a:t>
            </a:r>
            <a:r>
              <a:rPr kumimoji="0" lang="uk-UA" sz="8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засвідчені</a:t>
            </a:r>
            <a:r>
              <a:rPr kumimoji="0" lang="uk-UA" sz="8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копії)</a:t>
            </a:r>
            <a:r>
              <a:rPr kumimoji="0" lang="uk-UA" sz="8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згідно</a:t>
            </a:r>
            <a:r>
              <a:rPr kumimoji="0" lang="uk-UA" sz="8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</a:t>
            </a:r>
            <a:r>
              <a:rPr kumimoji="0" lang="uk-UA" sz="8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додатком</a:t>
            </a:r>
            <a:r>
              <a:rPr kumimoji="0" lang="uk-UA" sz="8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5</a:t>
            </a:r>
          </a:p>
          <a:p>
            <a:pPr marL="696595" marR="0" lvl="1" algn="just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tabLst>
                <a:tab pos="981710" algn="l"/>
                <a:tab pos="982344" algn="l"/>
              </a:tabLst>
              <a:defRPr/>
            </a:pPr>
            <a:endParaRPr kumimoji="0" lang="uk-U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9085" marR="5080" lvl="0" indent="-287020" algn="just" defTabSz="914400" rtl="0" eaLnBrk="1" fontAlgn="auto" latinLnBrk="0" hangingPunct="1">
              <a:lnSpc>
                <a:spcPts val="1730"/>
              </a:lnSpc>
              <a:spcBef>
                <a:spcPts val="102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9085" algn="l"/>
                <a:tab pos="299720" algn="l"/>
              </a:tabLst>
              <a:defRPr/>
            </a:pPr>
            <a:r>
              <a:rPr kumimoji="0" lang="uk-UA" sz="88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Комісія</a:t>
            </a:r>
            <a:r>
              <a:rPr kumimoji="0" lang="uk-UA" sz="88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розгляда</a:t>
            </a:r>
            <a:r>
              <a:rPr kumimoji="0" lang="uk-UA" sz="8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є</a:t>
            </a:r>
            <a:r>
              <a:rPr kumimoji="0" lang="uk-UA" sz="8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пакет</a:t>
            </a:r>
            <a:r>
              <a:rPr kumimoji="0" lang="uk-UA" sz="8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документів</a:t>
            </a:r>
            <a:r>
              <a:rPr kumimoji="0" lang="uk-UA" sz="8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протягом</a:t>
            </a:r>
            <a:r>
              <a:rPr kumimoji="0" lang="uk-UA" sz="88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7 днів</a:t>
            </a:r>
            <a:r>
              <a:rPr kumimoji="0" lang="uk-UA" sz="8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  <a:r>
              <a:rPr kumimoji="0" lang="uk-UA" sz="8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але</a:t>
            </a:r>
            <a:r>
              <a:rPr kumimoji="0" lang="uk-UA" sz="8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</a:t>
            </a:r>
            <a:r>
              <a:rPr kumimoji="0" lang="uk-UA" sz="8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пізніше</a:t>
            </a:r>
            <a:r>
              <a:rPr kumimoji="0" lang="uk-UA" sz="8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ніж</a:t>
            </a:r>
            <a:r>
              <a:rPr kumimoji="0" lang="uk-UA" sz="8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протягом </a:t>
            </a:r>
            <a:r>
              <a:rPr kumimoji="0" lang="uk-UA" sz="8800" b="0" i="0" u="none" strike="noStrike" kern="1200" cap="none" spc="-4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наступного</a:t>
            </a:r>
            <a:r>
              <a:rPr kumimoji="0" lang="uk-UA" sz="8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дня</a:t>
            </a:r>
            <a:r>
              <a:rPr kumimoji="0" lang="uk-UA" sz="8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</a:t>
            </a:r>
            <a:r>
              <a:rPr kumimoji="0" lang="uk-UA" sz="8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отримання</a:t>
            </a:r>
            <a:r>
              <a:rPr kumimoji="0" lang="uk-UA" sz="8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інформації</a:t>
            </a:r>
            <a:r>
              <a:rPr kumimoji="0" lang="uk-UA" sz="8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kumimoji="0" lang="uk-UA" sz="8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запити</a:t>
            </a:r>
            <a:r>
              <a:rPr kumimoji="0" lang="uk-UA" sz="8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kumimoji="0" lang="uk-UA" sz="8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державних</a:t>
            </a:r>
            <a:r>
              <a:rPr kumimoji="0" lang="uk-UA" sz="8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органах</a:t>
            </a:r>
            <a:endParaRPr kumimoji="0" lang="uk-U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9085" marR="387985" lvl="0" indent="-287020" algn="just" defTabSz="914400" rtl="0" eaLnBrk="1" fontAlgn="auto" latinLnBrk="0" hangingPunct="1">
              <a:lnSpc>
                <a:spcPts val="173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9085" algn="l"/>
                <a:tab pos="299720" algn="l"/>
              </a:tabLst>
              <a:defRPr/>
            </a:pPr>
            <a:r>
              <a:rPr kumimoji="0" lang="uk-UA" sz="88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Результат роботи Комісії</a:t>
            </a:r>
            <a:r>
              <a:rPr kumimoji="0" lang="uk-UA" sz="8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kumimoji="0" lang="uk-UA" sz="880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рішення</a:t>
            </a:r>
            <a:r>
              <a:rPr kumimoji="0" lang="uk-UA" sz="880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</a:t>
            </a:r>
            <a:r>
              <a:rPr kumimoji="0" lang="uk-UA" sz="880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надання</a:t>
            </a:r>
            <a:r>
              <a:rPr kumimoji="0" lang="uk-UA" sz="880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або</a:t>
            </a:r>
            <a:r>
              <a:rPr kumimoji="0" lang="uk-UA" sz="880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відмову</a:t>
            </a:r>
            <a:r>
              <a:rPr kumimoji="0" lang="uk-UA" sz="880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у</a:t>
            </a:r>
            <a:r>
              <a:rPr kumimoji="0" lang="uk-UA" sz="880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наданні</a:t>
            </a:r>
            <a:r>
              <a:rPr kumimoji="0" lang="uk-UA" sz="880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відстрочки</a:t>
            </a:r>
            <a:r>
              <a:rPr kumimoji="0" lang="uk-UA" sz="880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у </a:t>
            </a:r>
            <a:r>
              <a:rPr kumimoji="0" lang="uk-UA" sz="8800" i="0" u="none" strike="noStrike" kern="1200" cap="none" spc="-4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формі</a:t>
            </a:r>
            <a:r>
              <a:rPr kumimoji="0" lang="uk-UA" sz="880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протоколу</a:t>
            </a:r>
            <a:endParaRPr kumimoji="0" lang="uk-UA" sz="8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9085" marR="365760" lvl="0" indent="-287020" algn="just" defTabSz="914400" rtl="0" eaLnBrk="1" fontAlgn="auto" latinLnBrk="0" hangingPunct="1">
              <a:lnSpc>
                <a:spcPts val="1730"/>
              </a:lnSpc>
              <a:spcBef>
                <a:spcPts val="99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9085" algn="l"/>
                <a:tab pos="299720" algn="l"/>
              </a:tabLst>
              <a:defRPr/>
            </a:pPr>
            <a:r>
              <a:rPr kumimoji="0" lang="uk-UA" sz="8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Заявник</a:t>
            </a:r>
            <a:r>
              <a:rPr kumimoji="0" lang="uk-UA" sz="88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повідомляється</a:t>
            </a:r>
            <a:r>
              <a:rPr kumimoji="0" lang="uk-UA" sz="8800" b="1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</a:t>
            </a:r>
            <a:r>
              <a:rPr kumimoji="0" lang="uk-UA" sz="8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рішення</a:t>
            </a:r>
            <a:r>
              <a:rPr kumimoji="0" lang="uk-UA" sz="8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засобами</a:t>
            </a:r>
            <a:r>
              <a:rPr kumimoji="0" lang="uk-UA" sz="8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телефонного,</a:t>
            </a:r>
            <a:r>
              <a:rPr kumimoji="0" lang="uk-UA" sz="8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електронного </a:t>
            </a:r>
            <a:r>
              <a:rPr kumimoji="0" lang="uk-UA" sz="8800" b="0" i="0" u="none" strike="noStrike" kern="1200" cap="none" spc="-4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зв'язку</a:t>
            </a:r>
            <a:r>
              <a:rPr kumimoji="0" lang="uk-UA" sz="8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або</a:t>
            </a:r>
            <a:r>
              <a:rPr kumimoji="0" lang="uk-UA" sz="8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поштою</a:t>
            </a:r>
            <a:r>
              <a:rPr kumimoji="0" lang="uk-UA" sz="8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</a:t>
            </a:r>
            <a:r>
              <a:rPr kumimoji="0" lang="uk-UA" sz="8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пізніше</a:t>
            </a:r>
            <a:r>
              <a:rPr kumimoji="0" lang="uk-UA" sz="8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наступного</a:t>
            </a:r>
            <a:r>
              <a:rPr kumimoji="0" lang="uk-UA" sz="8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дня</a:t>
            </a:r>
            <a:r>
              <a:rPr kumimoji="0" lang="uk-UA" sz="8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</a:t>
            </a:r>
            <a:r>
              <a:rPr kumimoji="0" lang="uk-UA" sz="8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ухвалення</a:t>
            </a:r>
            <a:endParaRPr kumimoji="0" lang="uk-U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9085" marR="0" lvl="0" indent="-287020" algn="just" defTabSz="914400" rtl="0" eaLnBrk="1" fontAlgn="auto" latinLnBrk="0" hangingPunct="1">
              <a:lnSpc>
                <a:spcPts val="1825"/>
              </a:lnSpc>
              <a:spcBef>
                <a:spcPts val="78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9085" algn="l"/>
                <a:tab pos="299720" algn="l"/>
              </a:tabLst>
              <a:defRPr/>
            </a:pPr>
            <a:r>
              <a:rPr kumimoji="0" lang="uk-UA" sz="8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Військовозобов'язаному</a:t>
            </a:r>
            <a:r>
              <a:rPr kumimoji="0" lang="uk-UA" sz="88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надається</a:t>
            </a:r>
            <a:r>
              <a:rPr kumimoji="0" lang="uk-UA" sz="88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довідка</a:t>
            </a:r>
            <a:r>
              <a:rPr kumimoji="0" lang="uk-UA" sz="88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із</a:t>
            </a:r>
            <a:r>
              <a:rPr kumimoji="0" lang="uk-UA" sz="88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зазначенням</a:t>
            </a:r>
            <a:r>
              <a:rPr lang="uk-UA" sz="8800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строку</a:t>
            </a:r>
            <a:r>
              <a:rPr kumimoji="0" lang="uk-UA" sz="8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відстрочки</a:t>
            </a:r>
            <a:r>
              <a:rPr kumimoji="0" lang="uk-UA" sz="88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</a:t>
            </a:r>
            <a:r>
              <a:rPr kumimoji="0" lang="uk-UA" sz="8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формою</a:t>
            </a:r>
            <a:r>
              <a:rPr kumimoji="0" lang="uk-UA" sz="8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згідно</a:t>
            </a:r>
            <a:r>
              <a:rPr kumimoji="0" lang="uk-UA" sz="8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</a:t>
            </a:r>
            <a:r>
              <a:rPr kumimoji="0" lang="uk-UA" sz="8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додатком</a:t>
            </a:r>
            <a:r>
              <a:rPr kumimoji="0" lang="uk-UA" sz="8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</a:p>
          <a:p>
            <a:pPr marL="299085" marR="0" lvl="0" indent="0" algn="just" defTabSz="914400" rtl="0" eaLnBrk="1" fontAlgn="auto" latinLnBrk="0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8800" b="1" spc="-10" dirty="0">
              <a:solidFill>
                <a:prstClr val="black"/>
              </a:solidFill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73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8800" b="1" spc="-10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Важливо! </a:t>
            </a:r>
            <a:r>
              <a:rPr kumimoji="0" lang="uk-UA" sz="8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Відстрочка</a:t>
            </a:r>
            <a:r>
              <a:rPr kumimoji="0" lang="uk-UA" sz="8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надається</a:t>
            </a:r>
            <a:r>
              <a:rPr kumimoji="0" lang="uk-UA" sz="88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 </a:t>
            </a:r>
            <a:r>
              <a:rPr kumimoji="0" lang="uk-UA" sz="8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строк</a:t>
            </a:r>
            <a:r>
              <a:rPr kumimoji="0" lang="uk-UA" sz="8800" b="1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дії</a:t>
            </a:r>
            <a:r>
              <a:rPr kumimoji="0" lang="uk-UA" sz="8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підстав</a:t>
            </a:r>
            <a:r>
              <a:rPr kumimoji="0" lang="uk-UA" sz="8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  <a:r>
              <a:rPr kumimoji="0" lang="uk-UA" sz="8800" b="0" i="1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але</a:t>
            </a:r>
            <a:r>
              <a:rPr kumimoji="0" lang="uk-UA" sz="88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 </a:t>
            </a:r>
            <a:r>
              <a:rPr kumimoji="0" lang="uk-UA" sz="8800" b="0" i="1" u="none" strike="noStrike" kern="1200" cap="none" spc="-4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більш</a:t>
            </a:r>
            <a:r>
              <a:rPr kumimoji="0" lang="uk-UA" sz="88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як</a:t>
            </a:r>
            <a:r>
              <a:rPr kumimoji="0" lang="uk-UA" sz="88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</a:t>
            </a:r>
            <a:r>
              <a:rPr kumimoji="0" lang="uk-UA" sz="88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строк</a:t>
            </a:r>
            <a:r>
              <a:rPr lang="uk-UA" sz="8800" i="1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проведення</a:t>
            </a:r>
            <a:r>
              <a:rPr kumimoji="0" lang="uk-UA" sz="88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мобілізації.</a:t>
            </a:r>
            <a:r>
              <a:rPr lang="uk-UA" sz="8800" i="1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У</a:t>
            </a:r>
            <a:r>
              <a:rPr kumimoji="0" lang="uk-UA" sz="8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разі</a:t>
            </a:r>
            <a:r>
              <a:rPr kumimoji="0" lang="uk-UA" sz="8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продовження</a:t>
            </a:r>
            <a:r>
              <a:rPr lang="uk-UA" sz="8800" i="1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мобілізації,</a:t>
            </a:r>
            <a:r>
              <a:rPr kumimoji="0" lang="uk-UA" sz="8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перевірка</a:t>
            </a:r>
            <a:r>
              <a:rPr lang="uk-UA" sz="8800" i="1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підстав</a:t>
            </a:r>
            <a:r>
              <a:rPr kumimoji="0" lang="uk-UA" sz="8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здійснюється</a:t>
            </a:r>
            <a:r>
              <a:rPr kumimoji="0" lang="uk-UA" sz="88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 </a:t>
            </a:r>
            <a:r>
              <a:rPr kumimoji="0" lang="uk-UA" sz="8800" b="0" i="1" u="none" strike="noStrike" kern="1200" cap="none" spc="-4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допомогою</a:t>
            </a:r>
            <a:r>
              <a:rPr kumimoji="0" lang="uk-UA" sz="88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реєстру</a:t>
            </a:r>
            <a:r>
              <a:rPr lang="uk-UA" sz="8800" i="1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"Оберіг"</a:t>
            </a:r>
            <a:r>
              <a:rPr kumimoji="0" lang="uk-UA" sz="8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(за</a:t>
            </a:r>
            <a:r>
              <a:rPr kumimoji="0" lang="uk-UA" sz="88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певними</a:t>
            </a:r>
            <a:r>
              <a:rPr lang="uk-UA" sz="8800" i="1" dirty="0">
                <a:solidFill>
                  <a:prstClr val="black"/>
                </a:solidFill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виключеннями),</a:t>
            </a:r>
            <a:r>
              <a:rPr kumimoji="0" lang="uk-UA" sz="88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 </a:t>
            </a:r>
            <a:r>
              <a:rPr kumimoji="0" lang="uk-UA" sz="8800" b="1" i="1" u="none" strike="noStrike" kern="1200" cap="none" spc="-4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підставі</a:t>
            </a:r>
            <a:r>
              <a:rPr kumimoji="0" lang="uk-UA" sz="8800" b="1" i="1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заяви </a:t>
            </a:r>
            <a:r>
              <a:rPr kumimoji="0" lang="uk-UA" sz="8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uk-UA" sz="8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громадянина</a:t>
            </a:r>
            <a:r>
              <a:rPr kumimoji="0" lang="uk-UA" sz="8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12700" marR="5080" lvl="0" indent="0" algn="just" defTabSz="914400" rtl="0" eaLnBrk="1" fontAlgn="auto" latinLnBrk="0" hangingPunct="1">
              <a:lnSpc>
                <a:spcPts val="173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8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9085" marR="0" lvl="0" indent="0" algn="just" defTabSz="914400" rtl="0" eaLnBrk="1" fontAlgn="auto" latinLnBrk="0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 ухвалення рішення комісією військовозобов'язаний НЕ підлягає мобілізації</a:t>
            </a:r>
          </a:p>
          <a:p>
            <a:pPr marL="299085" marR="0" lvl="0" indent="0" algn="just" defTabSz="914400" rtl="0" eaLnBrk="1" fontAlgn="auto" latinLnBrk="0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9085" marR="0" lvl="0" indent="0" algn="just" defTabSz="914400" rtl="0" eaLnBrk="1" fontAlgn="auto" latinLnBrk="0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Військовозобов'язані, які звернулися  до ТЦК із заявою про відстрочку, НЕ направляються на медичний огляд до рішення комісії</a:t>
            </a:r>
          </a:p>
          <a:p>
            <a:pPr marL="299085" marR="0" lvl="0" indent="0" algn="just" defTabSz="914400" rtl="0" eaLnBrk="1" fontAlgn="auto" latinLnBrk="0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9085" marR="0" lvl="0" indent="0" algn="just" defTabSz="914400" rtl="0" eaLnBrk="1" fontAlgn="auto" latinLnBrk="0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Основний текст)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9085" marR="0" lvl="0" indent="0" algn="just" defTabSz="914400" rtl="0" eaLnBrk="1" fontAlgn="auto" latinLnBrk="0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Основний текст)"/>
                <a:ea typeface="Microsoft Sans Serif" panose="020B0604020202020204" pitchFamily="34" charset="0"/>
                <a:cs typeface="Microsoft Sans Serif" panose="020B0604020202020204" pitchFamily="34" charset="0"/>
              </a:rPr>
              <a:t>Рішення про відмову може бути оскаржено в суді</a:t>
            </a:r>
          </a:p>
          <a:p>
            <a:pPr marL="299085" marR="0" lvl="0" indent="0" algn="just" defTabSz="914400" rtl="0" eaLnBrk="1" fontAlgn="auto" latinLnBrk="0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uk-UA" sz="5800" dirty="0"/>
          </a:p>
          <a:p>
            <a:pPr marL="0" indent="0">
              <a:spcBef>
                <a:spcPts val="0"/>
              </a:spcBef>
              <a:buNone/>
            </a:pPr>
            <a:endParaRPr lang="uk-UA" sz="12800" dirty="0"/>
          </a:p>
          <a:p>
            <a:pPr marL="0" indent="0">
              <a:spcBef>
                <a:spcPts val="0"/>
              </a:spcBef>
              <a:buNone/>
            </a:pPr>
            <a:endParaRPr lang="uk-UA" sz="128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F011C9-C713-4D5B-8DFA-799B92A0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0075"/>
            <a:ext cx="10915650" cy="857250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</a:rPr>
              <a:t>ПОРЯДОК №560- НОВІ ВИМОГИ ТА УМОВИ</a:t>
            </a:r>
          </a:p>
        </p:txBody>
      </p:sp>
    </p:spTree>
    <p:extLst>
      <p:ext uri="{BB962C8B-B14F-4D97-AF65-F5344CB8AC3E}">
        <p14:creationId xmlns:p14="http://schemas.microsoft.com/office/powerpoint/2010/main" val="287868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e80e6-8821-4be9-8917-c0ee21c1c9c7">
      <UserInfo>
        <DisplayName>Учасники КОТики</DisplayName>
        <AccountId>7</AccountId>
        <AccountType/>
      </UserInfo>
    </SharedWithUsers>
    <lcf76f155ced4ddcb4097134ff3c332f xmlns="da7d07d7-5145-4ed6-99e4-26d0809d42f9">
      <Terms xmlns="http://schemas.microsoft.com/office/infopath/2007/PartnerControls"/>
    </lcf76f155ced4ddcb4097134ff3c332f>
    <TaxCatchAll xmlns="5b7e80e6-8821-4be9-8917-c0ee21c1c9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1B308DFD1B69845BD5B70CA9D1525D9" ma:contentTypeVersion="15" ma:contentTypeDescription="Создание документа." ma:contentTypeScope="" ma:versionID="30ad029b07112af111b9334c9baf774f">
  <xsd:schema xmlns:xsd="http://www.w3.org/2001/XMLSchema" xmlns:xs="http://www.w3.org/2001/XMLSchema" xmlns:p="http://schemas.microsoft.com/office/2006/metadata/properties" xmlns:ns2="da7d07d7-5145-4ed6-99e4-26d0809d42f9" xmlns:ns3="5b7e80e6-8821-4be9-8917-c0ee21c1c9c7" targetNamespace="http://schemas.microsoft.com/office/2006/metadata/properties" ma:root="true" ma:fieldsID="3d8d8ad9112348c51cd908c9d82e8153" ns2:_="" ns3:_="">
    <xsd:import namespace="da7d07d7-5145-4ed6-99e4-26d0809d42f9"/>
    <xsd:import namespace="5b7e80e6-8821-4be9-8917-c0ee21c1c9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d07d7-5145-4ed6-99e4-26d0809d4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190df430-6475-4a1d-8646-ae46a32db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e80e6-8821-4be9-8917-c0ee21c1c9c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87ff09b-9137-4428-b485-1ead6fe43026}" ma:internalName="TaxCatchAll" ma:showField="CatchAllData" ma:web="5b7e80e6-8821-4be9-8917-c0ee21c1c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C8FD38-E7AC-4676-9862-D83185C7E8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584E10-89A2-4BFB-B52E-88BEBB4DE8CD}">
  <ds:schemaRefs>
    <ds:schemaRef ds:uri="http://schemas.microsoft.com/office/2006/metadata/properties"/>
    <ds:schemaRef ds:uri="http://schemas.microsoft.com/office/infopath/2007/PartnerControls"/>
    <ds:schemaRef ds:uri="5b7e80e6-8821-4be9-8917-c0ee21c1c9c7"/>
    <ds:schemaRef ds:uri="da7d07d7-5145-4ed6-99e4-26d0809d42f9"/>
  </ds:schemaRefs>
</ds:datastoreItem>
</file>

<file path=customXml/itemProps3.xml><?xml version="1.0" encoding="utf-8"?>
<ds:datastoreItem xmlns:ds="http://schemas.openxmlformats.org/officeDocument/2006/customXml" ds:itemID="{039E53CF-B6B5-44F9-A0DD-202A0386AAA3}"/>
</file>

<file path=docProps/app.xml><?xml version="1.0" encoding="utf-8"?>
<Properties xmlns="http://schemas.openxmlformats.org/officeDocument/2006/extended-properties" xmlns:vt="http://schemas.openxmlformats.org/officeDocument/2006/docPropsVTypes">
  <TotalTime>15667</TotalTime>
  <Words>2038</Words>
  <Application>Microsoft Office PowerPoint</Application>
  <PresentationFormat>Довільний</PresentationFormat>
  <Paragraphs>240</Paragraphs>
  <Slides>15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Microsoft Sans Serif</vt:lpstr>
      <vt:lpstr>Calibri (Основний текст)</vt:lpstr>
      <vt:lpstr>Arial</vt:lpstr>
      <vt:lpstr>Wingdings</vt:lpstr>
      <vt:lpstr>Calibri</vt:lpstr>
      <vt:lpstr>Office Theme</vt:lpstr>
      <vt:lpstr>ЯК ОФОРМИТИ ВІДСТРОЧКУ ПРАЦІВНИКАМ ПІДПРИЄМСТВА: алгоритм і судова практика  </vt:lpstr>
      <vt:lpstr> ГОВОРИМО ПРО ВАЖЛИВЕ  </vt:lpstr>
      <vt:lpstr>ПОНЯТТЯ ВІДСТРОЧКИ ВІД ПРИЗОВУ</vt:lpstr>
      <vt:lpstr>НОВІ ПІДСТАВИ ДЛЯ ВІДСТРОЧКИ</vt:lpstr>
      <vt:lpstr>ВИДОЗМІНЕНІ ПІДСТАВИ ДЛЯ ВІДСТРОЧКИ</vt:lpstr>
      <vt:lpstr>ВИДОЗМІНЕНІ ПІДСТАВИ ДЛЯ ВІДСТРОЧКИ </vt:lpstr>
      <vt:lpstr>ВИДОЗМІНЕНІ ПІДСТАВИ ДЛЯ ВІДСТРОЧКИ</vt:lpstr>
      <vt:lpstr>ВИДОЗМІНЕНІ ПІДСТАВИ ДЛЯ ВІДСТРОЧКИ</vt:lpstr>
      <vt:lpstr>ПОРЯДОК №560- НОВІ ВИМОГИ ТА УМОВИ</vt:lpstr>
      <vt:lpstr>БРОНЮВАННЯ - ЧИ ЗАВЖДИ БУДЕ СПЕЦІАЛЬНИЙ ВІЙСЬКОВИЙ ОБЛІК</vt:lpstr>
      <vt:lpstr>ТЕРМІН ДІЇ ВІДСТРОЧКИ</vt:lpstr>
      <vt:lpstr>ВИЯВИТИ ПІДСТАВИ ДЛЯ ВІСТРОЧКИ У ПРАЦІВНИКІВ – ТИХЕ ПОЛЮВАННЯ </vt:lpstr>
      <vt:lpstr>ПРАКТИЧНІ ПОРАДИ</vt:lpstr>
      <vt:lpstr>СУДОВА ПРАКТИКА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Додайте заголовок</dc:title>
  <dc:creator>Ірина Потапова</dc:creator>
  <cp:lastModifiedBy>Lavreniuk Lesia</cp:lastModifiedBy>
  <cp:revision>799</cp:revision>
  <dcterms:created xsi:type="dcterms:W3CDTF">2006-08-16T00:00:00Z</dcterms:created>
  <dcterms:modified xsi:type="dcterms:W3CDTF">2024-06-26T18:30:06Z</dcterms:modified>
  <dc:identifier>DAFk8snRHsA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0x01010091B308DFD1B69845BD5B70CA9D1525D9</vt:lpwstr>
  </property>
  <property fmtid="{D5CDD505-2E9C-101B-9397-08002B2CF9AE}" pid="3" name="MediaServiceImageTags">
    <vt:lpwstr/>
  </property>
</Properties>
</file>