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sldIdLst>
    <p:sldId id="275" r:id="rId5"/>
    <p:sldId id="347" r:id="rId6"/>
    <p:sldId id="351" r:id="rId7"/>
    <p:sldId id="352" r:id="rId8"/>
    <p:sldId id="354" r:id="rId9"/>
    <p:sldId id="353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Житкова" initials="ІЖ" lastIdx="1" clrIdx="0">
    <p:extLst>
      <p:ext uri="{19B8F6BF-5375-455C-9EA6-DF929625EA0E}">
        <p15:presenceInfo xmlns:p15="http://schemas.microsoft.com/office/powerpoint/2012/main" userId="S::izhytkova@expertus.media::02c1cb7d-dbcc-4513-a1df-923b8c56de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1" autoAdjust="0"/>
    <p:restoredTop sz="91885" autoAdjust="0"/>
  </p:normalViewPr>
  <p:slideViewPr>
    <p:cSldViewPr>
      <p:cViewPr varScale="1">
        <p:scale>
          <a:sx n="62" d="100"/>
          <a:sy n="62" d="100"/>
        </p:scale>
        <p:origin x="1252" y="36"/>
      </p:cViewPr>
      <p:guideLst>
        <p:guide orient="horz" pos="144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25C3E-5D06-4F78-82D7-9C8969FAA236}" type="datetimeFigureOut">
              <a:rPr lang="uk-UA" smtClean="0"/>
              <a:t>10.07.2024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9EEF5-5E71-4C64-937E-70F1C138E9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44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9EEF5-5E71-4C64-937E-70F1C138E9B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7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1D48-9B90-45B5-902B-6A17D77CA4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597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-206674"/>
            <a:ext cx="9144000" cy="71850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46794" y="419388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C49105A2-88F6-B9A3-D1A9-6D1B5769B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506" y="2490518"/>
            <a:ext cx="8508242" cy="1790700"/>
          </a:xfrm>
        </p:spPr>
        <p:txBody>
          <a:bodyPr>
            <a:normAutofit fontScale="92500"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400" b="1" dirty="0"/>
              <a:t>Огляд змін трудового законодавства за перше півріччя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313" y="914400"/>
            <a:ext cx="8686800" cy="4953000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ЗУ від 11.04.2024 № 3633-IX зобов’язав уточнити дані громадян України, які перебувають на ВО, протягом 60 днів з дня, коли Закон набув чинності (18.05.2024).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Оновити дані можна: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ТЦК та СП;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 ЦНАП;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через мобільний застосунок Резерв+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9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989318"/>
            <a:ext cx="8686800" cy="525908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ЗУ від 09.05.2024 № 3696-</a:t>
            </a:r>
            <a:r>
              <a:rPr lang="en-US" dirty="0">
                <a:solidFill>
                  <a:schemeClr val="tx1"/>
                </a:solidFill>
              </a:rPr>
              <a:t>IX </a:t>
            </a:r>
            <a:r>
              <a:rPr lang="uk-UA" dirty="0">
                <a:solidFill>
                  <a:schemeClr val="tx1"/>
                </a:solidFill>
              </a:rPr>
              <a:t>збільшив штрафи за порушення: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призовниками, військовозобов’язаними, резервістами правил військового обліку в особливий період — від 1000 до 1500 неоподатковуваних мінімумів доходів громадян (</a:t>
            </a:r>
            <a:r>
              <a:rPr lang="uk-UA" dirty="0" err="1">
                <a:solidFill>
                  <a:schemeClr val="tx1"/>
                </a:solidFill>
              </a:rPr>
              <a:t>нмдг</a:t>
            </a:r>
            <a:r>
              <a:rPr lang="uk-UA" dirty="0">
                <a:solidFill>
                  <a:schemeClr val="tx1"/>
                </a:solidFill>
              </a:rPr>
              <a:t>), 17 000 — 25 500 грн (ст. 210 КпАП);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законодавства про оборону, мобілізаційну підготовку та мобілізацію в особливий період на посадових осіб органів державної влади, органів місцевого самоврядування, юридичних осіб та громадських об’єднань — від 2000 до 3500 </a:t>
            </a:r>
            <a:r>
              <a:rPr lang="uk-UA" dirty="0" err="1">
                <a:solidFill>
                  <a:schemeClr val="tx1"/>
                </a:solidFill>
              </a:rPr>
              <a:t>нмдг</a:t>
            </a:r>
            <a:r>
              <a:rPr lang="uk-UA" dirty="0">
                <a:solidFill>
                  <a:schemeClr val="tx1"/>
                </a:solidFill>
              </a:rPr>
              <a:t>, 34 000 — 59 500 грн (ст. 210-1 КпАП).</a:t>
            </a:r>
          </a:p>
          <a:p>
            <a:pPr algn="l"/>
            <a:endParaRPr lang="ru-UA" dirty="0">
              <a:solidFill>
                <a:schemeClr val="tx1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CA3627E-BF3F-48C4-B0CA-431C14FBE2B5}"/>
              </a:ext>
            </a:extLst>
          </p:cNvPr>
          <p:cNvSpPr/>
          <p:nvPr/>
        </p:nvSpPr>
        <p:spPr>
          <a:xfrm>
            <a:off x="1905000" y="192091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+mj-lt"/>
              </a:rPr>
              <a:t>Збільшили штраф за порушення правил військового обліку та мобілізації </a:t>
            </a:r>
          </a:p>
        </p:txBody>
      </p:sp>
    </p:spTree>
    <p:extLst>
      <p:ext uri="{BB962C8B-B14F-4D97-AF65-F5344CB8AC3E}">
        <p14:creationId xmlns:p14="http://schemas.microsoft.com/office/powerpoint/2010/main" val="17532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313" y="989318"/>
            <a:ext cx="8686800" cy="5411482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КМУ постановою від 16.05.2024 № 559 затвердив: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Порядок оформлення (створення) та видачі військово-облікового документа для призовників, військовозобов’язаних та резервістів (далі — Порядок);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форму такого документа.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ВОД в електронній формі (у т. ч. роздрукований) та військово-обліковий документ у паперовій формі мають однакову юридичну силу (п. 9 Порядку)</a:t>
            </a:r>
          </a:p>
          <a:p>
            <a:pPr algn="l"/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0237497-E53A-43A7-890A-E92E60F9D02B}"/>
              </a:ext>
            </a:extLst>
          </p:cNvPr>
          <p:cNvSpPr/>
          <p:nvPr/>
        </p:nvSpPr>
        <p:spPr>
          <a:xfrm>
            <a:off x="2362200" y="172997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КМУ затвердив </a:t>
            </a:r>
            <a:r>
              <a:rPr lang="ru-RU" sz="3200" b="1" dirty="0" err="1">
                <a:solidFill>
                  <a:srgbClr val="0070C0"/>
                </a:solidFill>
              </a:rPr>
              <a:t>нову</a:t>
            </a:r>
            <a:r>
              <a:rPr lang="ru-RU" sz="3200" b="1" dirty="0">
                <a:solidFill>
                  <a:srgbClr val="0070C0"/>
                </a:solidFill>
              </a:rPr>
              <a:t> форму ВОД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4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1524000"/>
            <a:ext cx="8686800" cy="4344682"/>
          </a:xfrm>
        </p:spPr>
        <p:txBody>
          <a:bodyPr>
            <a:normAutofit/>
          </a:bodyPr>
          <a:lstStyle/>
          <a:p>
            <a:pPr algn="l"/>
            <a:r>
              <a:rPr lang="uk-UA" sz="3200" dirty="0">
                <a:solidFill>
                  <a:schemeClr val="tx1"/>
                </a:solidFill>
              </a:rPr>
              <a:t>Строк дії відстрочок, наданих Мінекономіки, продовжили на три місяці </a:t>
            </a:r>
            <a:r>
              <a:rPr lang="uk-UA" dirty="0">
                <a:solidFill>
                  <a:schemeClr val="tx1"/>
                </a:solidFill>
              </a:rPr>
              <a:t>(постанова КМУ від 07.05.2024 № 516).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Порядок бронювання військовозобов’язаних під час воєнного стану засобами Єдиного державного </a:t>
            </a:r>
            <a:r>
              <a:rPr lang="uk-UA" dirty="0" err="1">
                <a:solidFill>
                  <a:schemeClr val="tx1"/>
                </a:solidFill>
              </a:rPr>
              <a:t>вебпорталу</a:t>
            </a:r>
            <a:r>
              <a:rPr lang="uk-UA" dirty="0">
                <a:solidFill>
                  <a:schemeClr val="tx1"/>
                </a:solidFill>
              </a:rPr>
              <a:t> електронних послуг (постанова КМУ від 05.06.2024 № 650)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E359F5B-54E1-48F1-ACD3-C8674DE08724}"/>
              </a:ext>
            </a:extLst>
          </p:cNvPr>
          <p:cNvSpPr/>
          <p:nvPr/>
        </p:nvSpPr>
        <p:spPr>
          <a:xfrm>
            <a:off x="1846911" y="301839"/>
            <a:ext cx="6936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Продовження строку дії відстрочок від призову заброньованих працівників та нові правила бронювання</a:t>
            </a:r>
          </a:p>
        </p:txBody>
      </p:sp>
    </p:spTree>
    <p:extLst>
      <p:ext uri="{BB962C8B-B14F-4D97-AF65-F5344CB8AC3E}">
        <p14:creationId xmlns:p14="http://schemas.microsoft.com/office/powerpoint/2010/main" val="194604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914400"/>
            <a:ext cx="8686800" cy="5715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Керівник або уповноважена особа проходить ідентифікацію та автентифікацію на Порталі Дія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Засобами Порталу Дія у довільній формі, придатній, щоб сприйняти її зміст, Керівник формує список для е-бронювання військовозобов’язаних працівників (ч. 2 п. 13 Порядку № 650).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Сформований список засобами Порталу Дія Керівник засвідчує КЕП (п. 17 Порядку № 650)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7349717-193D-4A0A-92AD-D72567BF6243}"/>
              </a:ext>
            </a:extLst>
          </p:cNvPr>
          <p:cNvSpPr/>
          <p:nvPr/>
        </p:nvSpPr>
        <p:spPr>
          <a:xfrm>
            <a:off x="1846911" y="286230"/>
            <a:ext cx="7130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latin typeface="+mj-lt"/>
              </a:rPr>
              <a:t>Оформлення запиту через Дію</a:t>
            </a:r>
          </a:p>
        </p:txBody>
      </p:sp>
    </p:spTree>
    <p:extLst>
      <p:ext uri="{BB962C8B-B14F-4D97-AF65-F5344CB8AC3E}">
        <p14:creationId xmlns:p14="http://schemas.microsoft.com/office/powerpoint/2010/main" val="173355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1062810"/>
            <a:ext cx="8686800" cy="526179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uk-UA" sz="2800" dirty="0">
                <a:solidFill>
                  <a:schemeClr val="tx1"/>
                </a:solidFill>
              </a:rPr>
              <a:t>КМУ постановою від 29.03.2024 № 356 змінив Порядок надання відпустки при народженні дитини (постанова від 07.07.2021 № 693).</a:t>
            </a:r>
          </a:p>
          <a:p>
            <a:pPr algn="l"/>
            <a:r>
              <a:rPr lang="uk-UA" sz="2800" dirty="0">
                <a:solidFill>
                  <a:schemeClr val="tx1"/>
                </a:solidFill>
              </a:rPr>
              <a:t>Документ встановлює, що право на таку відпустку підтверджує: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tx1"/>
                </a:solidFill>
              </a:rPr>
              <a:t>письмова заява матері дитини та свідоцтво про народження дитини, де зазначена відповідна інформація про батька дитини, якщо відпустку бере батько дитини, який не перебуває у зареєстрованому шлюбі з матір’ю дитини, але вони спільно проживають та пов’язані спільним побутом, мають взаємні права та обов’язки;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tx1"/>
                </a:solidFill>
              </a:rPr>
              <a:t>письмова заява матері або батька дитини, які є одинокими, якщо відпустку при народженні дитини планують брати баба або дід, або інший повнолітній родич дитини, які фактично здійснюють догляд за дитиною.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AA876A7-DF33-4291-9C29-AD218996E39E}"/>
              </a:ext>
            </a:extLst>
          </p:cNvPr>
          <p:cNvSpPr/>
          <p:nvPr/>
        </p:nvSpPr>
        <p:spPr>
          <a:xfrm>
            <a:off x="1846911" y="154632"/>
            <a:ext cx="6936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Зміни в порядку надання відпустки при народженні дитини</a:t>
            </a:r>
          </a:p>
        </p:txBody>
      </p:sp>
    </p:spTree>
    <p:extLst>
      <p:ext uri="{BB962C8B-B14F-4D97-AF65-F5344CB8AC3E}">
        <p14:creationId xmlns:p14="http://schemas.microsoft.com/office/powerpoint/2010/main" val="87340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914400"/>
            <a:ext cx="8686800" cy="5715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ЗУ від 25.04.2024 № 3677-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IX</a:t>
            </a:r>
            <a:r>
              <a:rPr lang="uk-UA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uk-UA" sz="32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Зобов’язує </a:t>
            </a:r>
            <a:r>
              <a:rPr lang="uk-UA" sz="3200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</a:t>
            </a:r>
            <a:r>
              <a:rPr lang="uk-UA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дчужувача</a:t>
            </a:r>
            <a:r>
              <a:rPr lang="uk-UA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 набувача повідомити профспілку, уповноважених трудового колективу або працівників про:</a:t>
            </a:r>
          </a:p>
          <a:p>
            <a:pPr algn="l"/>
            <a:r>
              <a:rPr lang="uk-UA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дату або орієнтовну дату передачі суб’єкта господарювання;</a:t>
            </a:r>
          </a:p>
          <a:p>
            <a:pPr algn="l"/>
            <a:r>
              <a:rPr lang="uk-UA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причини передачі суб’єкта господарювання;</a:t>
            </a:r>
          </a:p>
          <a:p>
            <a:pPr algn="l"/>
            <a:r>
              <a:rPr lang="uk-UA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правові, економічні та соціальні наслідки передачі суб’єкта господарювання для працівників;</a:t>
            </a:r>
          </a:p>
          <a:p>
            <a:pPr algn="l"/>
            <a:r>
              <a:rPr lang="uk-UA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будь-які заходи, передбачені стосовно працівників</a:t>
            </a:r>
            <a:endParaRPr lang="uk-UA" sz="3200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B3E8F7A-0B5B-4A53-B0EA-7DC2BAC87560}"/>
              </a:ext>
            </a:extLst>
          </p:cNvPr>
          <p:cNvSpPr/>
          <p:nvPr/>
        </p:nvSpPr>
        <p:spPr>
          <a:xfrm>
            <a:off x="1846911" y="34498"/>
            <a:ext cx="6936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+mj-lt"/>
              </a:rPr>
              <a:t>Зміни до КЗпП: правонаступництво при реорганізації, домашні працівники, нові підстави для звільнення</a:t>
            </a:r>
          </a:p>
        </p:txBody>
      </p:sp>
    </p:spTree>
    <p:extLst>
      <p:ext uri="{BB962C8B-B14F-4D97-AF65-F5344CB8AC3E}">
        <p14:creationId xmlns:p14="http://schemas.microsoft.com/office/powerpoint/2010/main" val="354066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1447800"/>
            <a:ext cx="8686800" cy="4648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ЗУ від 25.04.2024 № 3680-ІХ (набуде чинності 24.08.2024).</a:t>
            </a:r>
          </a:p>
          <a:p>
            <a:pPr algn="l"/>
            <a:r>
              <a:rPr lang="uk-UA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КЗпП доповнили новою главою ХІ-А «Регулювання праці домашніх працівників».</a:t>
            </a:r>
          </a:p>
          <a:p>
            <a:pPr algn="l"/>
            <a:r>
              <a:rPr lang="uk-UA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Ст. 173-3 КЗпП — обов’язкові умови трудового договору з домашніми працівниками.</a:t>
            </a:r>
          </a:p>
          <a:p>
            <a:pPr algn="l"/>
            <a:r>
              <a:rPr lang="uk-UA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Враховує особливості роботи домашніх працівників на території житла роботодавця та окремо врегульовує робочий час та час відпочинку домашніх працівників</a:t>
            </a:r>
          </a:p>
          <a:p>
            <a:pPr algn="l"/>
            <a:endParaRPr lang="uk-UA" sz="3200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1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1447800"/>
            <a:ext cx="8686800" cy="46482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ЗУ від 04.06.2024 № 3768-ІХ (набуде чинності 27.09.2024).</a:t>
            </a:r>
          </a:p>
          <a:p>
            <a:pPr algn="l"/>
            <a:r>
              <a:rPr lang="uk-UA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Нові підстави звільнення: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набрання законної сили </a:t>
            </a:r>
            <a:r>
              <a:rPr lang="uk-UA" dirty="0" err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вироком</a:t>
            </a:r>
            <a:r>
              <a:rPr lang="uk-UA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суду, яким працівника засуджено (крім звільнення від відбування покарання з випробуванням) за вчинення злочину проти основ національної безпеки України (п. 13 ст. 40 КЗпП;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невиконання працівником правил поведінки на підприємстві, в установі, організації в частині положень, передбачених ч. 2 ст. 142 КЗпП (п. 14 ст. 40 КЗпП)</a:t>
            </a:r>
          </a:p>
          <a:p>
            <a:pPr algn="l"/>
            <a:endParaRPr lang="uk-UA" sz="3200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5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687526"/>
            <a:ext cx="8686800" cy="5408474"/>
          </a:xfrm>
        </p:spPr>
        <p:txBody>
          <a:bodyPr>
            <a:noAutofit/>
          </a:bodyPr>
          <a:lstStyle/>
          <a:p>
            <a:pPr algn="l"/>
            <a:r>
              <a:rPr lang="uk-UA" sz="3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Складовою ПВТР можуть бути правила поведінки на підприємстві, в установі, організації, які містять положення, зокрема, про зобов’язання працівників про нерозголошення інформації з обмеженим доступом, зокрема інформації, що становить державну чи комерційну таємницю, а також про умови роботи з конфіденційною інформацією.</a:t>
            </a:r>
          </a:p>
          <a:p>
            <a:pPr algn="l"/>
            <a:r>
              <a:rPr lang="uk-UA" sz="3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Встановлення правил поведінки на підприємствах, в установах, організаціях, що мають стратегічне значення для економіки і безпеки держави, та/або об’єктах чи операторах критичної інфраструктури є обов’язковим (ч. 2, 3 ст. 142 КЗпП)</a:t>
            </a:r>
            <a:endParaRPr lang="uk-UA" sz="3000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2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85011" y="316832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33CCE307-6D4E-46AA-A42F-CBB4FF800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225480"/>
            <a:ext cx="8724900" cy="56295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3000" dirty="0">
                <a:solidFill>
                  <a:schemeClr val="tx1"/>
                </a:solidFill>
              </a:rPr>
              <a:t>Постанова КМУ від 21.12.2023 № 1390 внесла зміни до Порядку надання роботодавцю компенсації витрат на оплату праці за працевлаштування внутрішньо переміщених осіб внаслідок проведення бойових дій під час воєнного стану в Україні (постанова </a:t>
            </a:r>
            <a:r>
              <a:rPr lang="ru-RU" sz="3000" dirty="0" err="1">
                <a:solidFill>
                  <a:schemeClr val="tx1"/>
                </a:solidFill>
              </a:rPr>
              <a:t>від</a:t>
            </a:r>
            <a:r>
              <a:rPr lang="ru-RU" sz="3000" dirty="0">
                <a:solidFill>
                  <a:schemeClr val="tx1"/>
                </a:solidFill>
              </a:rPr>
              <a:t> 20.03.2022 № 331</a:t>
            </a:r>
            <a:r>
              <a:rPr lang="uk-UA" sz="3000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chemeClr val="tx1"/>
                </a:solidFill>
              </a:rPr>
              <a:t>компенсація витрат у розмірі мінімальної зарплати, установленої законом, або обчисленої з неї відповідної суми у разі, коли особа працювала неповний місяць;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chemeClr val="tx1"/>
                </a:solidFill>
              </a:rPr>
              <a:t>тривалість виплати до 3 місяців, а для ВПО з інвалідністю до 6 місяців;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3000" dirty="0">
                <a:solidFill>
                  <a:schemeClr val="tx1"/>
                </a:solidFill>
              </a:rPr>
              <a:t>строк подачі документів до ЦЗ — не раніше ніж через 5 к. </a:t>
            </a:r>
            <a:r>
              <a:rPr lang="uk-UA" sz="3000" dirty="0" err="1">
                <a:solidFill>
                  <a:schemeClr val="tx1"/>
                </a:solidFill>
              </a:rPr>
              <a:t>дн</a:t>
            </a:r>
            <a:r>
              <a:rPr lang="uk-UA" sz="3000" dirty="0">
                <a:solidFill>
                  <a:schemeClr val="tx1"/>
                </a:solidFill>
              </a:rPr>
              <a:t>. після працевлаштування особи та не пізніше 6 місяців з дня працевлаштування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C79A921-0072-4EA2-BC93-7CADFA476D5B}"/>
              </a:ext>
            </a:extLst>
          </p:cNvPr>
          <p:cNvSpPr/>
          <p:nvPr/>
        </p:nvSpPr>
        <p:spPr>
          <a:xfrm>
            <a:off x="2590800" y="237893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+mj-lt"/>
              </a:rPr>
              <a:t>Збільшені строки і розміри компенсації роботодавцям за працевлаштування ВПО</a:t>
            </a:r>
          </a:p>
        </p:txBody>
      </p:sp>
    </p:spTree>
    <p:extLst>
      <p:ext uri="{BB962C8B-B14F-4D97-AF65-F5344CB8AC3E}">
        <p14:creationId xmlns:p14="http://schemas.microsoft.com/office/powerpoint/2010/main" val="130180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902968"/>
            <a:ext cx="8686800" cy="5193031"/>
          </a:xfrm>
        </p:spPr>
        <p:txBody>
          <a:bodyPr>
            <a:noAutofit/>
          </a:bodyPr>
          <a:lstStyle/>
          <a:p>
            <a:pPr algn="l"/>
            <a:r>
              <a:rPr lang="uk-UA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ЗУ «Про застосування англійської мови в Україні» від 0</a:t>
            </a:r>
            <a:r>
              <a:rPr lang="ru-RU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4.06.2024 № 3760-IX.</a:t>
            </a:r>
          </a:p>
          <a:p>
            <a:pPr algn="l"/>
            <a:r>
              <a:rPr lang="uk-UA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Обов’язково повинні володіти англійською мовою особи, які претендують на зайняття посад:</a:t>
            </a:r>
          </a:p>
          <a:p>
            <a:pPr algn="l"/>
            <a:r>
              <a:rPr lang="uk-UA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державної служби категорії «А»;</a:t>
            </a:r>
          </a:p>
          <a:p>
            <a:pPr algn="l"/>
            <a:r>
              <a:rPr lang="uk-UA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державної служби категорій «Б» і «В», перелік яких встановлює КМУ;</a:t>
            </a:r>
          </a:p>
          <a:p>
            <a:pPr algn="l"/>
            <a:r>
              <a:rPr lang="uk-UA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голови МДА, їх перші заступники та заступники;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8EB1BF5-F650-40B1-BAEB-BB25C94182AF}"/>
              </a:ext>
            </a:extLst>
          </p:cNvPr>
          <p:cNvSpPr/>
          <p:nvPr/>
        </p:nvSpPr>
        <p:spPr>
          <a:xfrm>
            <a:off x="2209800" y="160601"/>
            <a:ext cx="6561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+mj-lt"/>
              </a:rPr>
              <a:t>Закон про статус англійської мови</a:t>
            </a:r>
          </a:p>
        </p:txBody>
      </p:sp>
    </p:spTree>
    <p:extLst>
      <p:ext uri="{BB962C8B-B14F-4D97-AF65-F5344CB8AC3E}">
        <p14:creationId xmlns:p14="http://schemas.microsoft.com/office/powerpoint/2010/main" val="930707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902968"/>
            <a:ext cx="8686800" cy="5193031"/>
          </a:xfrm>
        </p:spPr>
        <p:txBody>
          <a:bodyPr>
            <a:noAutofit/>
          </a:bodyPr>
          <a:lstStyle/>
          <a:p>
            <a:pPr algn="l"/>
            <a:r>
              <a:rPr lang="uk-UA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військовослужбовців офіцерського, сержантського і старшинського складу, які проходять військову службу за контрактом, перелік яких встановлює КМУ;</a:t>
            </a:r>
          </a:p>
          <a:p>
            <a:pPr algn="l"/>
            <a:r>
              <a:rPr lang="uk-UA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поліцейських середнього і вищого складу НП, посад начальницького складу інших правоохоронних органів, посад начальницького складу служби ЦЗ, перелік яких встановлює КМУ;</a:t>
            </a:r>
          </a:p>
          <a:p>
            <a:pPr algn="l"/>
            <a:r>
              <a:rPr lang="uk-UA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прокурорів;</a:t>
            </a:r>
          </a:p>
        </p:txBody>
      </p:sp>
    </p:spTree>
    <p:extLst>
      <p:ext uri="{BB962C8B-B14F-4D97-AF65-F5344CB8AC3E}">
        <p14:creationId xmlns:p14="http://schemas.microsoft.com/office/powerpoint/2010/main" val="293827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902968"/>
            <a:ext cx="8686800" cy="5193031"/>
          </a:xfrm>
        </p:spPr>
        <p:txBody>
          <a:bodyPr>
            <a:noAutofit/>
          </a:bodyPr>
          <a:lstStyle/>
          <a:p>
            <a:pPr algn="l"/>
            <a:r>
              <a:rPr lang="uk-UA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8) керівників, членів виконавчого органу, членів НР (ради директорів) та інших посадових осіб ДП, господарських товариств, у статутному капіталі яких більше 50% акцій (часток) належать державі;</a:t>
            </a:r>
          </a:p>
          <a:p>
            <a:pPr algn="l"/>
            <a:r>
              <a:rPr lang="uk-UA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9) керівників державних наукових установ;</a:t>
            </a:r>
          </a:p>
          <a:p>
            <a:pPr algn="l"/>
            <a:r>
              <a:rPr lang="uk-UA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10) керівників закладів вищої освіти;</a:t>
            </a:r>
          </a:p>
          <a:p>
            <a:pPr algn="l"/>
            <a:r>
              <a:rPr lang="uk-UA" sz="30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11) у сфері освіти і науки, перелік яких встановлює КМУ</a:t>
            </a:r>
          </a:p>
        </p:txBody>
      </p:sp>
    </p:spTree>
    <p:extLst>
      <p:ext uri="{BB962C8B-B14F-4D97-AF65-F5344CB8AC3E}">
        <p14:creationId xmlns:p14="http://schemas.microsoft.com/office/powerpoint/2010/main" val="3380626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902968"/>
            <a:ext cx="8686800" cy="5193031"/>
          </a:xfrm>
        </p:spPr>
        <p:txBody>
          <a:bodyPr>
            <a:noAutofit/>
          </a:bodyPr>
          <a:lstStyle/>
          <a:p>
            <a:pPr algn="l"/>
            <a:r>
              <a:rPr lang="uk-UA" sz="3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Вимога щодо володіння англійською або іншою іноземною мовою суб’єкт призначення може встановити до осіб, які претендують на зайняття посад в ОМС (крім виборних посад), основні посадові обов’язки яких передбачають виконання функцій з міжнародного співробітництва</a:t>
            </a:r>
          </a:p>
        </p:txBody>
      </p:sp>
    </p:spTree>
    <p:extLst>
      <p:ext uri="{BB962C8B-B14F-4D97-AF65-F5344CB8AC3E}">
        <p14:creationId xmlns:p14="http://schemas.microsoft.com/office/powerpoint/2010/main" val="3728373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902968"/>
            <a:ext cx="8686800" cy="5193031"/>
          </a:xfrm>
        </p:spPr>
        <p:txBody>
          <a:bodyPr>
            <a:noAutofit/>
          </a:bodyPr>
          <a:lstStyle/>
          <a:p>
            <a:pPr algn="l"/>
            <a:r>
              <a:rPr lang="uk-UA" sz="3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ЗУ від 25.04.2024 № 3674-ІХ.</a:t>
            </a:r>
          </a:p>
          <a:p>
            <a:pPr algn="l"/>
            <a:r>
              <a:rPr lang="uk-UA" sz="36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страхового стажу зарахують періоди роботи/військової служби за межами України на умовах ратифікованих міжнародних договорів. Якщо договори не укладали, стаж зарахують у порядку, що визначить КМУ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1C74416-BCE0-40F9-AD38-181F1B49F0AA}"/>
              </a:ext>
            </a:extLst>
          </p:cNvPr>
          <p:cNvSpPr/>
          <p:nvPr/>
        </p:nvSpPr>
        <p:spPr>
          <a:xfrm>
            <a:off x="1752599" y="34498"/>
            <a:ext cx="7030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Нові правила підтвердження періодів роботи за межами України для пенсійного забезпечення</a:t>
            </a:r>
          </a:p>
        </p:txBody>
      </p:sp>
    </p:spTree>
    <p:extLst>
      <p:ext uri="{BB962C8B-B14F-4D97-AF65-F5344CB8AC3E}">
        <p14:creationId xmlns:p14="http://schemas.microsoft.com/office/powerpoint/2010/main" val="3984796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947" y="902968"/>
            <a:ext cx="8686800" cy="5193031"/>
          </a:xfrm>
        </p:spPr>
        <p:txBody>
          <a:bodyPr>
            <a:noAutofit/>
          </a:bodyPr>
          <a:lstStyle/>
          <a:p>
            <a:pPr algn="l"/>
            <a:r>
              <a:rPr lang="uk-UA" sz="28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зарахують період роботи на країну-агресора після 2014 року. </a:t>
            </a:r>
          </a:p>
          <a:p>
            <a:pPr algn="l"/>
            <a:r>
              <a:rPr lang="uk-UA" sz="28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вислуги років не зарахують періоди військової служби з 19.02.2014 у силових структурах, у незаконних органах влади на ТОТ, — в окупаційній адміністрації держави-агресора, у незаконних судових або правоохоронних органах, а також періоди добровільної участі у незаконних збройних чи воєнізованих формуваннях та / або у збройних формуваннях держави-агресора</a:t>
            </a:r>
          </a:p>
        </p:txBody>
      </p:sp>
    </p:spTree>
    <p:extLst>
      <p:ext uri="{BB962C8B-B14F-4D97-AF65-F5344CB8AC3E}">
        <p14:creationId xmlns:p14="http://schemas.microsoft.com/office/powerpoint/2010/main" val="174100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6016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252663" y="268705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C49105A2-88F6-B9A3-D1A9-6D1B5769B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1066800"/>
            <a:ext cx="8496300" cy="548608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/>
              <a:t>Зміна</a:t>
            </a:r>
            <a:r>
              <a:rPr lang="ru-RU" sz="2400" dirty="0"/>
              <a:t> № 13 до КП (наказ </a:t>
            </a:r>
            <a:r>
              <a:rPr lang="ru-RU" sz="2400" dirty="0" err="1"/>
              <a:t>Мінекономіки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16.01.2024 № 1410):</a:t>
            </a:r>
            <a:endParaRPr lang="uk-U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внесли 2 </a:t>
            </a:r>
            <a:r>
              <a:rPr lang="uk-UA" sz="2400" dirty="0"/>
              <a:t>нові професійні угрупування до розділу 5 КП: «Менеджери (управителі) інформаційних технологій» (код КП 1497) та «Військовослужбовці (офіцерський склад) (військові формування з правоохоронними функціями)» </a:t>
            </a:r>
            <a:r>
              <a:rPr lang="ru-RU" sz="2400" dirty="0"/>
              <a:t>(код КП 2425)</a:t>
            </a:r>
            <a:r>
              <a:rPr lang="uk-UA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скасували 9 професійних назв робіт:</a:t>
            </a:r>
            <a:r>
              <a:rPr lang="ru-RU" sz="2400" dirty="0"/>
              <a:t> </a:t>
            </a:r>
            <a:r>
              <a:rPr lang="uk-UA" sz="2400" dirty="0"/>
              <a:t>Аналітик з комп’ютерних комунікацій</a:t>
            </a:r>
            <a:r>
              <a:rPr lang="ru-RU" sz="2400" dirty="0"/>
              <a:t>, </a:t>
            </a:r>
            <a:r>
              <a:rPr lang="uk-UA" sz="2400" dirty="0"/>
              <a:t>Аналітик програмного забезпечення та мультимедіа, Інженер-дослідник з комп’ютеризованих систем та автоматики, Програміст прикладний, Програміст системний (2131.2), Інженер із застосування комп’ютерів (2139.2), Фахівець з розробки та тестування програмного забезпечення (3121), Контролер роботів (3123), Технік-фотограмметрист (3123);</a:t>
            </a:r>
          </a:p>
          <a:p>
            <a:endParaRPr lang="ru-RU" sz="2400" dirty="0"/>
          </a:p>
          <a:p>
            <a:pPr algn="l"/>
            <a:endParaRPr lang="ru-RU" sz="2400" dirty="0">
              <a:solidFill>
                <a:schemeClr val="tx1"/>
              </a:solidFill>
            </a:endParaRPr>
          </a:p>
          <a:p>
            <a:pPr algn="l"/>
            <a:endParaRPr lang="ru-UA" sz="2400" dirty="0">
              <a:solidFill>
                <a:schemeClr val="tx1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31EC35F-5033-4C94-B32E-B7DB356A0AED}"/>
              </a:ext>
            </a:extLst>
          </p:cNvPr>
          <p:cNvSpPr/>
          <p:nvPr/>
        </p:nvSpPr>
        <p:spPr>
          <a:xfrm>
            <a:off x="2514600" y="305118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latin typeface="+mj-lt"/>
              </a:rPr>
              <a:t>Зміна № 13 до КП</a:t>
            </a:r>
          </a:p>
        </p:txBody>
      </p:sp>
    </p:spTree>
    <p:extLst>
      <p:ext uri="{BB962C8B-B14F-4D97-AF65-F5344CB8AC3E}">
        <p14:creationId xmlns:p14="http://schemas.microsoft.com/office/powerpoint/2010/main" val="12072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C49105A2-88F6-B9A3-D1A9-6D1B5769B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989318"/>
            <a:ext cx="8686800" cy="495428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dirty="0"/>
              <a:t>змінили 11 професійних назв робіт, зокрема, змінили професійну назву роботи «Програміст (база даних)» на «Програміст» із тим самим кодом КП 2132.2</a:t>
            </a:r>
            <a:r>
              <a:rPr lang="ru-RU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dirty="0" err="1"/>
              <a:t>унесли</a:t>
            </a:r>
            <a:r>
              <a:rPr lang="uk-UA" sz="2800" dirty="0"/>
              <a:t> 42 професійні назви робіт</a:t>
            </a:r>
            <a:r>
              <a:rPr lang="ru-RU" sz="2800" dirty="0"/>
              <a:t>, </a:t>
            </a:r>
            <a:r>
              <a:rPr lang="uk-UA" sz="2800" dirty="0"/>
              <a:t>зокрема: Адміністратор веб-ресурсів, Аналітик бізнесу (інформаційні системи), Аналітик мобільних додатків, Аналітик продукту, Аналітик процесів автоматизації, Інженер з інтеграції (інформаційні технології), Розробник штучного інтелекту тощо (2131.2)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4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76200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52B4D4D4-CC1A-1E78-27D8-D1C1365C3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686800" cy="5105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Зміни до </a:t>
            </a:r>
            <a:r>
              <a:rPr lang="ru-RU" dirty="0">
                <a:solidFill>
                  <a:schemeClr val="tx1"/>
                </a:solidFill>
              </a:rPr>
              <a:t>Порядку </a:t>
            </a:r>
            <a:r>
              <a:rPr lang="uk-UA" dirty="0">
                <a:solidFill>
                  <a:schemeClr val="tx1"/>
                </a:solidFill>
              </a:rPr>
              <a:t>видачі (формування) листків непрацездатності в Електронному реєстрі листків непрацездатності, затвердженого </a:t>
            </a:r>
            <a:r>
              <a:rPr lang="ru-RU" dirty="0">
                <a:solidFill>
                  <a:schemeClr val="tx1"/>
                </a:solidFill>
              </a:rPr>
              <a:t>наказом </a:t>
            </a:r>
            <a:r>
              <a:rPr lang="uk-UA" dirty="0">
                <a:solidFill>
                  <a:schemeClr val="tx1"/>
                </a:solidFill>
              </a:rPr>
              <a:t>МОЗ від 17.06.2021 № 1234 (накази від 15.01.2024 № 78 та від 02.02.2024 № 173).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Якщо у будь-якому із МВ, на підставі яких сформували ЛН у межах одного страхового випадку, є відмітки </a:t>
            </a:r>
            <a:r>
              <a:rPr lang="uk-UA" b="1" dirty="0">
                <a:solidFill>
                  <a:schemeClr val="tx1"/>
                </a:solidFill>
              </a:rPr>
              <a:t>про алкогольне та/або наркотичне сп'яніння </a:t>
            </a:r>
            <a:r>
              <a:rPr lang="uk-UA" dirty="0">
                <a:solidFill>
                  <a:schemeClr val="tx1"/>
                </a:solidFill>
              </a:rPr>
              <a:t>як причину ТН, відомості про неї відображаються у всіх ЛН цього страхового випадку</a:t>
            </a:r>
            <a:endParaRPr lang="ru-UA" dirty="0">
              <a:solidFill>
                <a:schemeClr val="tx1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8E260CB-53D6-40BA-AE8E-6DD946F9CE13}"/>
              </a:ext>
            </a:extLst>
          </p:cNvPr>
          <p:cNvSpPr/>
          <p:nvPr/>
        </p:nvSpPr>
        <p:spPr>
          <a:xfrm>
            <a:off x="1676400" y="248335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Умови розгляду е-лікарняних з алкогольним сп’янінням</a:t>
            </a:r>
          </a:p>
        </p:txBody>
      </p:sp>
    </p:spTree>
    <p:extLst>
      <p:ext uri="{BB962C8B-B14F-4D97-AF65-F5344CB8AC3E}">
        <p14:creationId xmlns:p14="http://schemas.microsoft.com/office/powerpoint/2010/main" val="176730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152400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C49105A2-88F6-B9A3-D1A9-6D1B5769B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989318"/>
            <a:ext cx="8686800" cy="548768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solidFill>
                  <a:schemeClr val="tx1"/>
                </a:solidFill>
              </a:rPr>
              <a:t>Зміни до </a:t>
            </a:r>
            <a:r>
              <a:rPr lang="uk-UA" sz="2400" dirty="0"/>
              <a:t>Закону України «Про військовий обов’язок і військову службу» від 25.03.1992 № 2232-XII (Закон України від 23.02.2024 № 3600-ІХ)</a:t>
            </a:r>
          </a:p>
          <a:p>
            <a:r>
              <a:rPr lang="uk-UA" sz="2400" dirty="0"/>
              <a:t>Військовослужбовців строкової військової служби, строк служби яких закінчився під час дії воєнного стану та службу яких продовжили понад встановлені строки, повинні були звільнити у запас із ЗСУ, </a:t>
            </a:r>
            <a:r>
              <a:rPr lang="uk-UA" sz="2400" dirty="0" err="1"/>
              <a:t>Держспецслужби</a:t>
            </a:r>
            <a:r>
              <a:rPr lang="uk-UA" sz="2400" dirty="0"/>
              <a:t> транспорту, інших військових формувань у квітні — травні 2024 року (Указ Президента України від 07.03.2024 № 149/2024).</a:t>
            </a:r>
          </a:p>
          <a:p>
            <a:endParaRPr lang="uk-UA" sz="2400" dirty="0"/>
          </a:p>
          <a:p>
            <a:r>
              <a:rPr lang="uk-UA" sz="2400" dirty="0"/>
              <a:t>Протягом 12-ти місяців з дня звільнення в запас їх знову призвуть на військову службу під час мобілізації за бажанням</a:t>
            </a:r>
          </a:p>
          <a:p>
            <a:pPr algn="l"/>
            <a:endParaRPr lang="ru-UA" sz="2400" dirty="0">
              <a:solidFill>
                <a:schemeClr val="tx1"/>
              </a:solidFill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C4FABE6-261C-4D05-905C-414FE46ED78B}"/>
              </a:ext>
            </a:extLst>
          </p:cNvPr>
          <p:cNvSpPr/>
          <p:nvPr/>
        </p:nvSpPr>
        <p:spPr>
          <a:xfrm>
            <a:off x="2133600" y="241994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latin typeface="+mj-lt"/>
              </a:rPr>
              <a:t>Змін</a:t>
            </a:r>
            <a:r>
              <a:rPr lang="uk-UA" sz="2800" b="1" dirty="0">
                <a:solidFill>
                  <a:srgbClr val="0070C0"/>
                </a:solidFill>
                <a:latin typeface="+mj-lt"/>
              </a:rPr>
              <a:t>и</a:t>
            </a:r>
            <a:r>
              <a:rPr lang="ru-RU" sz="2800" b="1" dirty="0">
                <a:solidFill>
                  <a:srgbClr val="0070C0"/>
                </a:solidFill>
                <a:latin typeface="+mj-lt"/>
              </a:rPr>
              <a:t> в </a:t>
            </a:r>
            <a:r>
              <a:rPr lang="ru-RU" sz="2800" b="1" dirty="0" err="1">
                <a:solidFill>
                  <a:srgbClr val="0070C0"/>
                </a:solidFill>
                <a:latin typeface="+mj-lt"/>
              </a:rPr>
              <a:t>законодавстві</a:t>
            </a:r>
            <a:r>
              <a:rPr lang="ru-RU" sz="2800" b="1" dirty="0">
                <a:solidFill>
                  <a:srgbClr val="0070C0"/>
                </a:solidFill>
                <a:latin typeface="+mj-lt"/>
              </a:rPr>
              <a:t> про </a:t>
            </a:r>
            <a:r>
              <a:rPr lang="ru-RU" sz="2800" b="1" dirty="0" err="1">
                <a:solidFill>
                  <a:srgbClr val="0070C0"/>
                </a:solidFill>
                <a:latin typeface="+mj-lt"/>
              </a:rPr>
              <a:t>військову</a:t>
            </a:r>
            <a:r>
              <a:rPr lang="ru-RU" sz="2800" b="1" dirty="0">
                <a:solidFill>
                  <a:srgbClr val="0070C0"/>
                </a:solidFill>
                <a:latin typeface="+mj-lt"/>
              </a:rPr>
              <a:t> службу</a:t>
            </a:r>
          </a:p>
        </p:txBody>
      </p:sp>
    </p:spTree>
    <p:extLst>
      <p:ext uri="{BB962C8B-B14F-4D97-AF65-F5344CB8AC3E}">
        <p14:creationId xmlns:p14="http://schemas.microsoft.com/office/powerpoint/2010/main" val="216142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1295400"/>
            <a:ext cx="8686800" cy="4572000"/>
          </a:xfrm>
        </p:spPr>
        <p:txBody>
          <a:bodyPr>
            <a:normAutofit/>
          </a:bodyPr>
          <a:lstStyle/>
          <a:p>
            <a:pPr algn="l"/>
            <a:r>
              <a:rPr lang="uk-UA" sz="4000" dirty="0">
                <a:solidFill>
                  <a:schemeClr val="tx1"/>
                </a:solidFill>
              </a:rPr>
              <a:t>Закон України від 30.05.2023 № 3127-ІХ зменшив максимальний вік, до якого працівник може перебувати на військовому обліку призовників, з 27-ми до 25-ти років</a:t>
            </a:r>
          </a:p>
        </p:txBody>
      </p:sp>
    </p:spTree>
    <p:extLst>
      <p:ext uri="{BB962C8B-B14F-4D97-AF65-F5344CB8AC3E}">
        <p14:creationId xmlns:p14="http://schemas.microsoft.com/office/powerpoint/2010/main" val="16723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313" y="721054"/>
            <a:ext cx="8686800" cy="598454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ЗУ від 05.06.2024 № 3783-</a:t>
            </a:r>
            <a:r>
              <a:rPr lang="en-US" dirty="0">
                <a:solidFill>
                  <a:schemeClr val="tx1"/>
                </a:solidFill>
              </a:rPr>
              <a:t>IX </a:t>
            </a:r>
            <a:r>
              <a:rPr lang="uk-UA" dirty="0" err="1">
                <a:solidFill>
                  <a:schemeClr val="tx1"/>
                </a:solidFill>
              </a:rPr>
              <a:t>вніс</a:t>
            </a:r>
            <a:r>
              <a:rPr lang="uk-UA" dirty="0">
                <a:solidFill>
                  <a:schemeClr val="tx1"/>
                </a:solidFill>
              </a:rPr>
              <a:t> зміни до ст. 7 ЗУ «Про Єдиний державний реєстр призовників, військовозобов’язаних та резервістів» від 16.03.2017 № 1951-</a:t>
            </a:r>
            <a:r>
              <a:rPr lang="en-US" dirty="0">
                <a:solidFill>
                  <a:schemeClr val="tx1"/>
                </a:solidFill>
              </a:rPr>
              <a:t>VIII, </a:t>
            </a:r>
            <a:r>
              <a:rPr lang="uk-UA" dirty="0">
                <a:solidFill>
                  <a:schemeClr val="tx1"/>
                </a:solidFill>
              </a:rPr>
              <a:t>яка визначає склад персональних даних призовника, військовозобов’язаного, резервіста. 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До персональних даних у Єдиному державному реєстрі призовників, військовозобов’язаних та резервістів додали нові відомості: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про притягнення до адміністративної відповідальності за порушення правил ВО, законодавства про оборону, мобілізаційну підготовку та мобілізацію (ст. 210, 210-1 КпАП);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tx1"/>
                </a:solidFill>
              </a:rPr>
              <a:t>відомості про примусове виконання рішення щодо особи-боржника</a:t>
            </a:r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7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-5287" y="3008"/>
            <a:ext cx="9144000" cy="6851984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360947" y="304800"/>
            <a:ext cx="1119730" cy="382726"/>
          </a:xfrm>
          <a:custGeom>
            <a:avLst/>
            <a:gdLst/>
            <a:ahLst/>
            <a:cxnLst/>
            <a:rect l="l" t="t" r="r" b="b"/>
            <a:pathLst>
              <a:path w="2239460" h="765451">
                <a:moveTo>
                  <a:pt x="0" y="0"/>
                </a:moveTo>
                <a:lnTo>
                  <a:pt x="2239460" y="0"/>
                </a:lnTo>
                <a:lnTo>
                  <a:pt x="2239460" y="765450"/>
                </a:lnTo>
                <a:lnTo>
                  <a:pt x="0" y="76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06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4128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0160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6192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92224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algn="l" defTabSz="512064" rtl="0" eaLnBrk="1" latinLnBrk="0" hangingPunct="1">
              <a:defRPr sz="1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504"/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919BE871-774C-2830-A480-6EAA8BCA5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1295400"/>
            <a:ext cx="8686800" cy="4953000"/>
          </a:xfrm>
        </p:spPr>
        <p:txBody>
          <a:bodyPr>
            <a:normAutofit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ЗУ від 16.01.2024 № 3621-ІХ виключив з ЗУ № 2232 термін «обмежено придатний».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Громадяни України, які були визнані обмежено придатними до військової служби до набрання Законом № 3621 (04.05.2024), протягом 9 місяців підлягають повторному медичному огляду з метою визначення придатності до військової служби</a:t>
            </a:r>
          </a:p>
          <a:p>
            <a:pPr algn="l"/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5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e80e6-8821-4be9-8917-c0ee21c1c9c7">
      <UserInfo>
        <DisplayName>Учасники КОТики</DisplayName>
        <AccountId>7</AccountId>
        <AccountType/>
      </UserInfo>
    </SharedWithUsers>
    <lcf76f155ced4ddcb4097134ff3c332f xmlns="da7d07d7-5145-4ed6-99e4-26d0809d42f9">
      <Terms xmlns="http://schemas.microsoft.com/office/infopath/2007/PartnerControls"/>
    </lcf76f155ced4ddcb4097134ff3c332f>
    <TaxCatchAll xmlns="5b7e80e6-8821-4be9-8917-c0ee21c1c9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1B308DFD1B69845BD5B70CA9D1525D9" ma:contentTypeVersion="15" ma:contentTypeDescription="Создание документа." ma:contentTypeScope="" ma:versionID="30ad029b07112af111b9334c9baf774f">
  <xsd:schema xmlns:xsd="http://www.w3.org/2001/XMLSchema" xmlns:xs="http://www.w3.org/2001/XMLSchema" xmlns:p="http://schemas.microsoft.com/office/2006/metadata/properties" xmlns:ns2="da7d07d7-5145-4ed6-99e4-26d0809d42f9" xmlns:ns3="5b7e80e6-8821-4be9-8917-c0ee21c1c9c7" targetNamespace="http://schemas.microsoft.com/office/2006/metadata/properties" ma:root="true" ma:fieldsID="3d8d8ad9112348c51cd908c9d82e8153" ns2:_="" ns3:_="">
    <xsd:import namespace="da7d07d7-5145-4ed6-99e4-26d0809d42f9"/>
    <xsd:import namespace="5b7e80e6-8821-4be9-8917-c0ee21c1c9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d07d7-5145-4ed6-99e4-26d0809d4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190df430-6475-4a1d-8646-ae46a32db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e80e6-8821-4be9-8917-c0ee21c1c9c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87ff09b-9137-4428-b485-1ead6fe43026}" ma:internalName="TaxCatchAll" ma:showField="CatchAllData" ma:web="5b7e80e6-8821-4be9-8917-c0ee21c1c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C8FD38-E7AC-4676-9862-D83185C7E8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584E10-89A2-4BFB-B52E-88BEBB4DE8CD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b7e80e6-8821-4be9-8917-c0ee21c1c9c7"/>
    <ds:schemaRef ds:uri="da7d07d7-5145-4ed6-99e4-26d0809d42f9"/>
  </ds:schemaRefs>
</ds:datastoreItem>
</file>

<file path=customXml/itemProps3.xml><?xml version="1.0" encoding="utf-8"?>
<ds:datastoreItem xmlns:ds="http://schemas.openxmlformats.org/officeDocument/2006/customXml" ds:itemID="{0E24EE01-A8FC-4DC8-81D1-550A2F52DE52}"/>
</file>

<file path=docProps/app.xml><?xml version="1.0" encoding="utf-8"?>
<Properties xmlns="http://schemas.openxmlformats.org/officeDocument/2006/extended-properties" xmlns:vt="http://schemas.openxmlformats.org/officeDocument/2006/docPropsVTypes">
  <TotalTime>9263</TotalTime>
  <Words>1740</Words>
  <Application>Microsoft Office PowerPoint</Application>
  <PresentationFormat>Экран (4:3)</PresentationFormat>
  <Paragraphs>92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Додайте заголовок</dc:title>
  <dc:creator>Ірина Потапова</dc:creator>
  <cp:lastModifiedBy>Ольга Догадіна</cp:lastModifiedBy>
  <cp:revision>222</cp:revision>
  <dcterms:created xsi:type="dcterms:W3CDTF">2006-08-16T00:00:00Z</dcterms:created>
  <dcterms:modified xsi:type="dcterms:W3CDTF">2024-07-10T04:38:04Z</dcterms:modified>
  <dc:identifier>DAFk8snRHsA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0x01010091B308DFD1B69845BD5B70CA9D1525D9</vt:lpwstr>
  </property>
  <property fmtid="{D5CDD505-2E9C-101B-9397-08002B2CF9AE}" pid="3" name="MediaServiceImageTags">
    <vt:lpwstr/>
  </property>
</Properties>
</file>